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76" r:id="rId6"/>
    <p:sldId id="277" r:id="rId7"/>
    <p:sldId id="288" r:id="rId8"/>
    <p:sldId id="278" r:id="rId9"/>
    <p:sldId id="289" r:id="rId10"/>
    <p:sldId id="290" r:id="rId11"/>
    <p:sldId id="291" r:id="rId12"/>
    <p:sldId id="292" r:id="rId13"/>
    <p:sldId id="293" r:id="rId14"/>
    <p:sldId id="294" r:id="rId15"/>
    <p:sldId id="295" r:id="rId16"/>
    <p:sldId id="296" r:id="rId17"/>
    <p:sldId id="297" r:id="rId18"/>
    <p:sldId id="301" r:id="rId19"/>
    <p:sldId id="300" r:id="rId20"/>
    <p:sldId id="299" r:id="rId21"/>
    <p:sldId id="298" r:id="rId22"/>
    <p:sldId id="302" r:id="rId23"/>
    <p:sldId id="303" r:id="rId24"/>
    <p:sldId id="304" r:id="rId25"/>
    <p:sldId id="305" r:id="rId26"/>
    <p:sldId id="306" r:id="rId27"/>
    <p:sldId id="307" r:id="rId28"/>
    <p:sldId id="308" r:id="rId29"/>
    <p:sldId id="283" r:id="rId30"/>
    <p:sldId id="309"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257" autoAdjust="0"/>
  </p:normalViewPr>
  <p:slideViewPr>
    <p:cSldViewPr snapToGrid="0" showGuides="1">
      <p:cViewPr>
        <p:scale>
          <a:sx n="66" d="100"/>
          <a:sy n="66" d="100"/>
        </p:scale>
        <p:origin x="-336" y="6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8/18/2023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400060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03975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756787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33118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rPr>
                  <a:t>o calculate the ADR, you would add up the total revenue generated from all the room bookings and then divide it by the total number of nights that guests stayed in those rooms. This gives you an average cost per room per day. It's a useful metric because it helps hotel managers and analysts understand the </a:t>
                </a:r>
                <a:r>
                  <a:rPr lang="en-US" sz="1800" b="1" i="1" dirty="0">
                    <a:effectLst/>
                    <a:latin typeface="Times New Roman" panose="02020603050405020304" pitchFamily="18" charset="0"/>
                    <a:ea typeface="Times New Roman" panose="02020603050405020304" pitchFamily="18" charset="0"/>
                  </a:rPr>
                  <a:t>average pricing of their rooms and track trends in pricing over time.</a:t>
                </a:r>
                <a:endParaRPr lang="en-US" sz="1800" dirty="0">
                  <a:effectLst/>
                  <a:latin typeface="Times New Roman" panose="02020603050405020304" pitchFamily="18" charset="0"/>
                  <a:ea typeface="Times New Roman" panose="02020603050405020304" pitchFamily="18" charset="0"/>
                </a:endParaRPr>
              </a:p>
              <a:p>
                <a:r>
                  <a:rPr lang="en-US" sz="1800" dirty="0">
                    <a:effectLst/>
                    <a:ea typeface="Times New Roman" panose="02020603050405020304" pitchFamily="18" charset="0"/>
                    <a:cs typeface="Times New Roman" panose="02020603050405020304" pitchFamily="18" charset="0"/>
                  </a:rPr>
                  <a:t>A</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𝐷𝑅</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𝑇𝑜𝑡𝑎𝑙</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𝑅𝑜𝑜𝑚</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𝑅𝑒𝑣𝑒𝑛𝑢𝑒</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𝑇𝑜𝑡𝑎𝑙</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𝑛𝑢𝑚𝑏𝑒𝑟</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𝑠𝑡𝑎𝑦𝑖𝑛𝑔</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𝑛𝑖𝑔h𝑡𝑠</m:t>
                        </m:r>
                      </m:den>
                    </m:f>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rPr>
                  <a:t>By calculating the ADR, hotels can assess their pricing strategies, monitor changes in customer demand, and make informed decisions about their room rates to maximize revenue and profitability.</a:t>
                </a:r>
                <a:endParaRPr lang="en-US" sz="18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rPr>
                  <a:t>o calculate the ADR, you would add up the total revenue generated from all the room bookings and then divide it by the total number of nights that guests stayed in those rooms. This gives you an average cost per room per day. It's a useful metric because it helps hotel managers and analysts understand the </a:t>
                </a:r>
                <a:r>
                  <a:rPr lang="en-US" sz="1800" b="1" i="1" dirty="0">
                    <a:effectLst/>
                    <a:latin typeface="Times New Roman" panose="02020603050405020304" pitchFamily="18" charset="0"/>
                    <a:ea typeface="Times New Roman" panose="02020603050405020304" pitchFamily="18" charset="0"/>
                  </a:rPr>
                  <a:t>average pricing of their rooms and track trends in pricing over time.</a:t>
                </a:r>
                <a:endParaRPr lang="en-US" sz="1800" dirty="0">
                  <a:effectLst/>
                  <a:latin typeface="Times New Roman" panose="02020603050405020304" pitchFamily="18" charset="0"/>
                  <a:ea typeface="Times New Roman" panose="02020603050405020304" pitchFamily="18" charset="0"/>
                </a:endParaRPr>
              </a:p>
              <a:p>
                <a:r>
                  <a:rPr lang="en-US" sz="1800" dirty="0">
                    <a:effectLst/>
                    <a:ea typeface="Times New Roman" panose="02020603050405020304" pitchFamily="18" charset="0"/>
                    <a:cs typeface="Times New Roman" panose="02020603050405020304" pitchFamily="18" charset="0"/>
                  </a:rPr>
                  <a:t>A</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𝐷𝑅=</a:t>
                </a:r>
                <a:r>
                  <a:rPr lang="en-US"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𝑇𝑜𝑡𝑎𝑙 𝑅𝑜𝑜𝑚 𝑅𝑒𝑣𝑒𝑛𝑢𝑒)/(𝑇𝑜𝑡𝑎𝑙 𝑛𝑢𝑚𝑏𝑒𝑟 𝑜𝑓 𝑠𝑡𝑎𝑦𝑖𝑛𝑔 𝑛𝑖𝑔ℎ𝑡𝑠)</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rPr>
                  <a:t>By calculating the ADR, hotels can assess their pricing strategies, monitor changes in customer demand, and make informed decisions about their room rates to maximize revenue and profitability.</a:t>
                </a:r>
                <a:endParaRPr lang="en-US" sz="1800" dirty="0">
                  <a:effectLst/>
                  <a:latin typeface="Times New Roman" panose="02020603050405020304" pitchFamily="18" charset="0"/>
                  <a:ea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876289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756524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6338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290690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68386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11777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671388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48256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01083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24708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86335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1258644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306992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44792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95955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75612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2702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60913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8/18/2023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8/18/2023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jessemostipak/hotel-booking-demand"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2859871"/>
            <a:ext cx="9144000" cy="1384995"/>
          </a:xfrm>
        </p:spPr>
        <p:txBody>
          <a:bodyPr lIns="0" tIns="0" rIns="0" bIns="0" anchor="t">
            <a:spAutoFit/>
          </a:bodyPr>
          <a:lstStyle/>
          <a:p>
            <a:r>
              <a:rPr lang="en-US" b="1" dirty="0">
                <a:solidFill>
                  <a:schemeClr val="bg1"/>
                </a:solidFill>
              </a:rPr>
              <a:t>Project Analysis</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8" y="201697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00759" y="165825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120455"/>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a:extLst>
              <a:ext uri="{FF2B5EF4-FFF2-40B4-BE49-F238E27FC236}">
                <a16:creationId xmlns:a16="http://schemas.microsoft.com/office/drawing/2014/main" id="{A216DBD6-5B32-7C40-0391-10263D6FE3DD}"/>
              </a:ext>
            </a:extLst>
          </p:cNvPr>
          <p:cNvSpPr txBox="1"/>
          <p:nvPr/>
        </p:nvSpPr>
        <p:spPr>
          <a:xfrm>
            <a:off x="2498784" y="4491602"/>
            <a:ext cx="7827033" cy="523220"/>
          </a:xfrm>
          <a:prstGeom prst="rect">
            <a:avLst/>
          </a:prstGeom>
          <a:noFill/>
        </p:spPr>
        <p:txBody>
          <a:bodyPr wrap="square" rtlCol="0">
            <a:spAutoFit/>
          </a:bodyPr>
          <a:lstStyle/>
          <a:p>
            <a:r>
              <a:rPr lang="en-US" sz="2800" b="1" dirty="0">
                <a:solidFill>
                  <a:schemeClr val="bg1"/>
                </a:solidFill>
                <a:latin typeface="+mj-lt"/>
                <a:ea typeface="+mj-ea"/>
                <a:cs typeface="+mj-cs"/>
              </a:rPr>
              <a:t>Hotel bookings and Cancellation</a:t>
            </a:r>
            <a:r>
              <a:rPr lang="en-US" sz="900" dirty="0"/>
              <a:t> </a:t>
            </a:r>
            <a:r>
              <a:rPr lang="en-US" sz="2800" b="1" dirty="0">
                <a:solidFill>
                  <a:schemeClr val="bg1"/>
                </a:solidFill>
                <a:latin typeface="+mj-lt"/>
                <a:ea typeface="+mj-ea"/>
                <a:cs typeface="+mj-cs"/>
              </a:rPr>
              <a:t>predict </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5953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cleaning </a:t>
            </a:r>
          </a:p>
        </p:txBody>
      </p:sp>
      <p:sp>
        <p:nvSpPr>
          <p:cNvPr id="5" name="TextBox 4">
            <a:extLst>
              <a:ext uri="{FF2B5EF4-FFF2-40B4-BE49-F238E27FC236}">
                <a16:creationId xmlns:a16="http://schemas.microsoft.com/office/drawing/2014/main" id="{D2B1A6B2-C053-4944-B59F-09A0440BA4D6}"/>
              </a:ext>
            </a:extLst>
          </p:cNvPr>
          <p:cNvSpPr txBox="1"/>
          <p:nvPr/>
        </p:nvSpPr>
        <p:spPr>
          <a:xfrm>
            <a:off x="396228" y="1256028"/>
            <a:ext cx="11399544" cy="369332"/>
          </a:xfrm>
          <a:prstGeom prst="rect">
            <a:avLst/>
          </a:prstGeom>
          <a:noFill/>
        </p:spPr>
        <p:txBody>
          <a:bodyPr wrap="square">
            <a:spAutoFit/>
          </a:bodyPr>
          <a:lstStyle/>
          <a:p>
            <a:r>
              <a:rPr lang="en-US" sz="1800" b="1" dirty="0">
                <a:effectLst/>
                <a:highlight>
                  <a:srgbClr val="FFFFFF"/>
                </a:highlight>
                <a:latin typeface="Times New Roman" panose="02020603050405020304" pitchFamily="18" charset="0"/>
                <a:ea typeface="Times New Roman" panose="02020603050405020304" pitchFamily="18" charset="0"/>
              </a:rPr>
              <a:t>Finally</a:t>
            </a:r>
            <a:r>
              <a:rPr lang="en-US" sz="1800" dirty="0">
                <a:effectLst/>
                <a:highlight>
                  <a:srgbClr val="FFFFFF"/>
                </a:highlight>
                <a:latin typeface="Times New Roman" panose="02020603050405020304" pitchFamily="18" charset="0"/>
                <a:ea typeface="Times New Roman" panose="02020603050405020304" pitchFamily="18" charset="0"/>
              </a:rPr>
              <a:t>, before analysts make a prediction, the data should have been encoded and categorized</a:t>
            </a:r>
            <a:endParaRPr lang="en-US" dirty="0"/>
          </a:p>
        </p:txBody>
      </p:sp>
      <p:pic>
        <p:nvPicPr>
          <p:cNvPr id="13" name="Picture 12">
            <a:extLst>
              <a:ext uri="{FF2B5EF4-FFF2-40B4-BE49-F238E27FC236}">
                <a16:creationId xmlns:a16="http://schemas.microsoft.com/office/drawing/2014/main" id="{05992AA4-A4A7-5B53-DC7E-9A6BE836F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505" y="1883990"/>
            <a:ext cx="6252411" cy="1562252"/>
          </a:xfrm>
          <a:prstGeom prst="rect">
            <a:avLst/>
          </a:prstGeom>
        </p:spPr>
      </p:pic>
      <p:sp>
        <p:nvSpPr>
          <p:cNvPr id="16" name="TextBox 15">
            <a:extLst>
              <a:ext uri="{FF2B5EF4-FFF2-40B4-BE49-F238E27FC236}">
                <a16:creationId xmlns:a16="http://schemas.microsoft.com/office/drawing/2014/main" id="{9DB1C4CA-9242-5A24-CEE6-03CE127A692C}"/>
              </a:ext>
            </a:extLst>
          </p:cNvPr>
          <p:cNvSpPr txBox="1"/>
          <p:nvPr/>
        </p:nvSpPr>
        <p:spPr>
          <a:xfrm>
            <a:off x="3007896" y="3619075"/>
            <a:ext cx="6104020" cy="369332"/>
          </a:xfrm>
          <a:prstGeom prst="rect">
            <a:avLst/>
          </a:prstGeom>
          <a:noFill/>
        </p:spPr>
        <p:txBody>
          <a:bodyPr wrap="square">
            <a:spAutoFit/>
          </a:bodyPr>
          <a:lstStyle/>
          <a:p>
            <a:r>
              <a:rPr lang="en-US" sz="1800" dirty="0">
                <a:effectLst/>
                <a:highlight>
                  <a:srgbClr val="FFFFFF"/>
                </a:highlight>
                <a:latin typeface="Times New Roman" panose="02020603050405020304" pitchFamily="18" charset="0"/>
                <a:ea typeface="Times New Roman" panose="02020603050405020304" pitchFamily="18" charset="0"/>
              </a:rPr>
              <a:t>Conducting categorization by following the codes : </a:t>
            </a:r>
            <a:endParaRPr lang="en-US" dirty="0"/>
          </a:p>
        </p:txBody>
      </p:sp>
      <p:pic>
        <p:nvPicPr>
          <p:cNvPr id="17" name="Picture 16" descr="A screenshot of a computer code&#10;&#10;Description automatically generated">
            <a:extLst>
              <a:ext uri="{FF2B5EF4-FFF2-40B4-BE49-F238E27FC236}">
                <a16:creationId xmlns:a16="http://schemas.microsoft.com/office/drawing/2014/main" id="{9F03D1C0-98C0-038D-C05E-FC3313DF2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505" y="4356187"/>
            <a:ext cx="6252411" cy="1815427"/>
          </a:xfrm>
          <a:prstGeom prst="rect">
            <a:avLst/>
          </a:prstGeom>
        </p:spPr>
      </p:pic>
    </p:spTree>
    <p:extLst>
      <p:ext uri="{BB962C8B-B14F-4D97-AF65-F5344CB8AC3E}">
        <p14:creationId xmlns:p14="http://schemas.microsoft.com/office/powerpoint/2010/main" val="141819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5953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cleaning </a:t>
            </a:r>
          </a:p>
        </p:txBody>
      </p:sp>
      <p:sp>
        <p:nvSpPr>
          <p:cNvPr id="19" name="TextBox 18">
            <a:extLst>
              <a:ext uri="{FF2B5EF4-FFF2-40B4-BE49-F238E27FC236}">
                <a16:creationId xmlns:a16="http://schemas.microsoft.com/office/drawing/2014/main" id="{2060F371-EFB9-6B2B-3BFE-E91F7E48938E}"/>
              </a:ext>
            </a:extLst>
          </p:cNvPr>
          <p:cNvSpPr txBox="1"/>
          <p:nvPr/>
        </p:nvSpPr>
        <p:spPr>
          <a:xfrm>
            <a:off x="-204537" y="1249507"/>
            <a:ext cx="6104020" cy="873572"/>
          </a:xfrm>
          <a:prstGeom prst="rect">
            <a:avLst/>
          </a:prstGeom>
          <a:noFill/>
        </p:spPr>
        <p:txBody>
          <a:bodyPr wrap="square">
            <a:spAutoFit/>
          </a:bodyPr>
          <a:lstStyle/>
          <a:p>
            <a:pPr marL="457200" marR="0">
              <a:lnSpc>
                <a:spcPct val="150000"/>
              </a:lnSpc>
              <a:spcBef>
                <a:spcPts val="0"/>
              </a:spcBef>
              <a:spcAft>
                <a:spcPts val="800"/>
              </a:spcAft>
            </a:pPr>
            <a:r>
              <a:rPr lang="en-US" sz="1800" dirty="0">
                <a:effectLst/>
                <a:highlight>
                  <a:srgbClr val="FFFFFF"/>
                </a:highlight>
                <a:latin typeface="Times New Roman" panose="02020603050405020304" pitchFamily="18" charset="0"/>
                <a:ea typeface="Times New Roman" panose="02020603050405020304" pitchFamily="18" charset="0"/>
              </a:rPr>
              <a:t>City Hotel and Resort Hotel are string types, so we need to encode categorical variables </a:t>
            </a:r>
          </a:p>
        </p:txBody>
      </p:sp>
      <p:pic>
        <p:nvPicPr>
          <p:cNvPr id="22" name="Picture 21" descr="A screen shot of a computer code&#10;&#10;Description automatically generated">
            <a:extLst>
              <a:ext uri="{FF2B5EF4-FFF2-40B4-BE49-F238E27FC236}">
                <a16:creationId xmlns:a16="http://schemas.microsoft.com/office/drawing/2014/main" id="{AB70C3C9-0F4F-EFCF-6CC3-3DF56666F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72" y="2277459"/>
            <a:ext cx="5748711" cy="2719690"/>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69516349-A18F-FD83-92D5-F9A7D6727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19" y="2570306"/>
            <a:ext cx="5748711" cy="2058296"/>
          </a:xfrm>
          <a:prstGeom prst="rect">
            <a:avLst/>
          </a:prstGeom>
        </p:spPr>
      </p:pic>
      <p:sp>
        <p:nvSpPr>
          <p:cNvPr id="29" name="TextBox 28">
            <a:extLst>
              <a:ext uri="{FF2B5EF4-FFF2-40B4-BE49-F238E27FC236}">
                <a16:creationId xmlns:a16="http://schemas.microsoft.com/office/drawing/2014/main" id="{6F6FBCDB-CA8F-BD24-9A94-3E6C22714452}"/>
              </a:ext>
            </a:extLst>
          </p:cNvPr>
          <p:cNvSpPr txBox="1"/>
          <p:nvPr/>
        </p:nvSpPr>
        <p:spPr>
          <a:xfrm>
            <a:off x="6292519" y="1938413"/>
            <a:ext cx="6208294" cy="369332"/>
          </a:xfrm>
          <a:prstGeom prst="rect">
            <a:avLst/>
          </a:prstGeom>
          <a:noFill/>
        </p:spPr>
        <p:txBody>
          <a:bodyPr wrap="square">
            <a:spAutoFit/>
          </a:bodyPr>
          <a:lstStyle/>
          <a:p>
            <a:r>
              <a:rPr lang="en-US" sz="1800" dirty="0">
                <a:effectLst/>
                <a:highlight>
                  <a:srgbClr val="FFFFFF"/>
                </a:highlight>
                <a:latin typeface="Times New Roman" panose="02020603050405020304" pitchFamily="18" charset="0"/>
                <a:ea typeface="Times New Roman" panose="02020603050405020304" pitchFamily="18" charset="0"/>
              </a:rPr>
              <a:t>The results after encoding</a:t>
            </a:r>
            <a:endParaRPr lang="en-US" dirty="0"/>
          </a:p>
        </p:txBody>
      </p:sp>
    </p:spTree>
    <p:extLst>
      <p:ext uri="{BB962C8B-B14F-4D97-AF65-F5344CB8AC3E}">
        <p14:creationId xmlns:p14="http://schemas.microsoft.com/office/powerpoint/2010/main" val="254334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3" name="TextBox 2">
            <a:extLst>
              <a:ext uri="{FF2B5EF4-FFF2-40B4-BE49-F238E27FC236}">
                <a16:creationId xmlns:a16="http://schemas.microsoft.com/office/drawing/2014/main" id="{F486A559-AF71-BBB2-8367-B087831807E7}"/>
              </a:ext>
            </a:extLst>
          </p:cNvPr>
          <p:cNvSpPr txBox="1"/>
          <p:nvPr/>
        </p:nvSpPr>
        <p:spPr>
          <a:xfrm>
            <a:off x="192506" y="755795"/>
            <a:ext cx="265970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1. Reservation and status</a:t>
            </a:r>
          </a:p>
        </p:txBody>
      </p:sp>
      <p:pic>
        <p:nvPicPr>
          <p:cNvPr id="5" name="Picture 4">
            <a:extLst>
              <a:ext uri="{FF2B5EF4-FFF2-40B4-BE49-F238E27FC236}">
                <a16:creationId xmlns:a16="http://schemas.microsoft.com/office/drawing/2014/main" id="{7DEF5C0B-BC52-E1A4-DCB8-8B20C9B6575F}"/>
              </a:ext>
            </a:extLst>
          </p:cNvPr>
          <p:cNvPicPr>
            <a:picLocks noChangeAspect="1"/>
          </p:cNvPicPr>
          <p:nvPr/>
        </p:nvPicPr>
        <p:blipFill>
          <a:blip r:embed="rId3"/>
          <a:stretch>
            <a:fillRect/>
          </a:stretch>
        </p:blipFill>
        <p:spPr>
          <a:xfrm>
            <a:off x="3138848" y="1039239"/>
            <a:ext cx="5914304" cy="3442548"/>
          </a:xfrm>
          <a:prstGeom prst="rect">
            <a:avLst/>
          </a:prstGeom>
        </p:spPr>
      </p:pic>
      <p:sp>
        <p:nvSpPr>
          <p:cNvPr id="9" name="TextBox 8">
            <a:extLst>
              <a:ext uri="{FF2B5EF4-FFF2-40B4-BE49-F238E27FC236}">
                <a16:creationId xmlns:a16="http://schemas.microsoft.com/office/drawing/2014/main" id="{88DF1CB5-7157-5233-95D2-5D0EDF30E5C9}"/>
              </a:ext>
            </a:extLst>
          </p:cNvPr>
          <p:cNvSpPr txBox="1"/>
          <p:nvPr/>
        </p:nvSpPr>
        <p:spPr>
          <a:xfrm>
            <a:off x="120909" y="4291816"/>
            <a:ext cx="11433825" cy="2086982"/>
          </a:xfrm>
          <a:prstGeom prst="rect">
            <a:avLst/>
          </a:prstGeom>
          <a:noFill/>
        </p:spPr>
        <p:txBody>
          <a:bodyPr wrap="square">
            <a:spAutoFit/>
          </a:bodyPr>
          <a:lstStyle/>
          <a:p>
            <a:pPr marL="228600" marR="0">
              <a:lnSpc>
                <a:spcPct val="107000"/>
              </a:lnSpc>
              <a:spcBef>
                <a:spcPts val="0"/>
              </a:spcBef>
              <a:spcAft>
                <a:spcPts val="800"/>
              </a:spcAft>
              <a:tabLst>
                <a:tab pos="1009650" algn="l"/>
              </a:tabLst>
            </a:pPr>
            <a:r>
              <a:rPr lang="en-US" sz="1800" dirty="0">
                <a:effectLst/>
                <a:highlight>
                  <a:srgbClr val="FFFFFF"/>
                </a:highlight>
                <a:latin typeface="Times New Roman" panose="02020603050405020304" pitchFamily="18" charset="0"/>
                <a:ea typeface="Times New Roman" panose="02020603050405020304" pitchFamily="18" charset="0"/>
              </a:rPr>
              <a:t>0 : not canceled </a:t>
            </a:r>
            <a:endParaRPr lang="en-US" sz="1800" dirty="0">
              <a:effectLst/>
              <a:latin typeface="Times New Roman" panose="02020603050405020304" pitchFamily="18" charset="0"/>
              <a:ea typeface="Times New Roman" panose="02020603050405020304" pitchFamily="18" charset="0"/>
            </a:endParaRPr>
          </a:p>
          <a:p>
            <a:pPr marL="228600" marR="0">
              <a:lnSpc>
                <a:spcPct val="107000"/>
              </a:lnSpc>
              <a:spcBef>
                <a:spcPts val="0"/>
              </a:spcBef>
              <a:spcAft>
                <a:spcPts val="800"/>
              </a:spcAft>
              <a:tabLst>
                <a:tab pos="1009650" algn="l"/>
              </a:tabLst>
            </a:pPr>
            <a:r>
              <a:rPr lang="en-US" sz="1800" dirty="0">
                <a:effectLst/>
                <a:highlight>
                  <a:srgbClr val="FFFFFF"/>
                </a:highlight>
                <a:latin typeface="Times New Roman" panose="02020603050405020304" pitchFamily="18" charset="0"/>
                <a:ea typeface="Times New Roman" panose="02020603050405020304" pitchFamily="18" charset="0"/>
              </a:rPr>
              <a:t>1 : canceled </a:t>
            </a:r>
            <a:endParaRPr lang="en-US"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800"/>
              </a:spcAft>
              <a:tabLst>
                <a:tab pos="1009650" algn="l"/>
              </a:tabLst>
            </a:pPr>
            <a:r>
              <a:rPr lang="en-US" sz="1800" dirty="0">
                <a:effectLst/>
                <a:latin typeface="Times New Roman" panose="02020603050405020304" pitchFamily="18" charset="0"/>
                <a:ea typeface="Times New Roman" panose="02020603050405020304" pitchFamily="18" charset="0"/>
              </a:rPr>
              <a:t>The accompanying bar graph shows the percentage of reservations that are canceled and those that are not. It is obvious that there are still a significant number of reservations that have not been canceled. There are still </a:t>
            </a:r>
            <a:r>
              <a:rPr lang="en-US" sz="1800" b="1" dirty="0">
                <a:effectLst/>
                <a:latin typeface="Times New Roman" panose="02020603050405020304" pitchFamily="18" charset="0"/>
                <a:ea typeface="Times New Roman" panose="02020603050405020304" pitchFamily="18" charset="0"/>
              </a:rPr>
              <a:t>37% of clients who canceled</a:t>
            </a:r>
            <a:r>
              <a:rPr lang="en-US" b="1"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 reservations, which has a </a:t>
            </a:r>
            <a:r>
              <a:rPr lang="en-US" sz="1800" b="1" dirty="0">
                <a:effectLst/>
                <a:latin typeface="Times New Roman" panose="02020603050405020304" pitchFamily="18" charset="0"/>
                <a:ea typeface="Times New Roman" panose="02020603050405020304" pitchFamily="18" charset="0"/>
              </a:rPr>
              <a:t>significant impact </a:t>
            </a:r>
            <a:r>
              <a:rPr lang="en-US" sz="1800" dirty="0">
                <a:effectLst/>
                <a:latin typeface="Times New Roman" panose="02020603050405020304" pitchFamily="18" charset="0"/>
                <a:ea typeface="Times New Roman" panose="02020603050405020304" pitchFamily="18" charset="0"/>
              </a:rPr>
              <a:t>on the </a:t>
            </a:r>
            <a:r>
              <a:rPr lang="en-US" sz="1800" b="1" dirty="0">
                <a:effectLst/>
                <a:latin typeface="Times New Roman" panose="02020603050405020304" pitchFamily="18" charset="0"/>
                <a:ea typeface="Times New Roman" panose="02020603050405020304" pitchFamily="18" charset="0"/>
              </a:rPr>
              <a:t>hotels' earnings.</a:t>
            </a:r>
          </a:p>
        </p:txBody>
      </p:sp>
    </p:spTree>
    <p:extLst>
      <p:ext uri="{BB962C8B-B14F-4D97-AF65-F5344CB8AC3E}">
        <p14:creationId xmlns:p14="http://schemas.microsoft.com/office/powerpoint/2010/main" val="249892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3" name="TextBox 2">
            <a:extLst>
              <a:ext uri="{FF2B5EF4-FFF2-40B4-BE49-F238E27FC236}">
                <a16:creationId xmlns:a16="http://schemas.microsoft.com/office/drawing/2014/main" id="{F486A559-AF71-BBB2-8367-B087831807E7}"/>
              </a:ext>
            </a:extLst>
          </p:cNvPr>
          <p:cNvSpPr txBox="1"/>
          <p:nvPr/>
        </p:nvSpPr>
        <p:spPr>
          <a:xfrm>
            <a:off x="272716" y="788194"/>
            <a:ext cx="402770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2. Reservation status in different hotels</a:t>
            </a:r>
          </a:p>
        </p:txBody>
      </p:sp>
      <p:pic>
        <p:nvPicPr>
          <p:cNvPr id="4" name="Picture 3">
            <a:extLst>
              <a:ext uri="{FF2B5EF4-FFF2-40B4-BE49-F238E27FC236}">
                <a16:creationId xmlns:a16="http://schemas.microsoft.com/office/drawing/2014/main" id="{CE440E91-5814-5809-106E-752804F6ADBE}"/>
              </a:ext>
            </a:extLst>
          </p:cNvPr>
          <p:cNvPicPr>
            <a:picLocks noChangeAspect="1"/>
          </p:cNvPicPr>
          <p:nvPr/>
        </p:nvPicPr>
        <p:blipFill>
          <a:blip r:embed="rId3"/>
          <a:stretch>
            <a:fillRect/>
          </a:stretch>
        </p:blipFill>
        <p:spPr>
          <a:xfrm>
            <a:off x="2586476" y="1181288"/>
            <a:ext cx="6502692" cy="3413804"/>
          </a:xfrm>
          <a:prstGeom prst="rect">
            <a:avLst/>
          </a:prstGeom>
        </p:spPr>
      </p:pic>
      <p:sp>
        <p:nvSpPr>
          <p:cNvPr id="10" name="TextBox 9">
            <a:extLst>
              <a:ext uri="{FF2B5EF4-FFF2-40B4-BE49-F238E27FC236}">
                <a16:creationId xmlns:a16="http://schemas.microsoft.com/office/drawing/2014/main" id="{3096E58B-378A-34CF-65B1-2EDA122C2329}"/>
              </a:ext>
            </a:extLst>
          </p:cNvPr>
          <p:cNvSpPr txBox="1"/>
          <p:nvPr/>
        </p:nvSpPr>
        <p:spPr>
          <a:xfrm>
            <a:off x="148389" y="4722037"/>
            <a:ext cx="11658600" cy="1289071"/>
          </a:xfrm>
          <a:prstGeom prst="rect">
            <a:avLst/>
          </a:prstGeom>
          <a:noFill/>
        </p:spPr>
        <p:txBody>
          <a:bodyPr wrap="square">
            <a:spAutoFit/>
          </a:bodyPr>
          <a:lstStyle/>
          <a:p>
            <a:pPr marL="171450" marR="0">
              <a:lnSpc>
                <a:spcPct val="150000"/>
              </a:lnSpc>
              <a:spcBef>
                <a:spcPts val="0"/>
              </a:spcBef>
              <a:spcAft>
                <a:spcPts val="800"/>
              </a:spcAft>
              <a:tabLst>
                <a:tab pos="1009650" algn="l"/>
              </a:tabLst>
            </a:pPr>
            <a:r>
              <a:rPr lang="en-US" sz="1800" dirty="0">
                <a:effectLst/>
                <a:latin typeface="Times New Roman" panose="02020603050405020304" pitchFamily="18" charset="0"/>
                <a:ea typeface="Times New Roman" panose="02020603050405020304" pitchFamily="18" charset="0"/>
              </a:rPr>
              <a:t>Compared to the Resort Hotel, it's evident that the City Hotel has </a:t>
            </a:r>
            <a:r>
              <a:rPr lang="en-US" sz="1800" b="1" dirty="0">
                <a:effectLst/>
                <a:latin typeface="Times New Roman" panose="02020603050405020304" pitchFamily="18" charset="0"/>
                <a:ea typeface="Times New Roman" panose="02020603050405020304" pitchFamily="18" charset="0"/>
              </a:rPr>
              <a:t>a higher volume of bookings</a:t>
            </a:r>
            <a:r>
              <a:rPr lang="en-US" sz="1800" dirty="0">
                <a:effectLst/>
                <a:latin typeface="Times New Roman" panose="02020603050405020304" pitchFamily="18" charset="0"/>
                <a:ea typeface="Times New Roman" panose="02020603050405020304" pitchFamily="18" charset="0"/>
              </a:rPr>
              <a:t>, which consequently leads to a </a:t>
            </a:r>
            <a:r>
              <a:rPr lang="en-US" sz="1800" b="1" dirty="0">
                <a:effectLst/>
                <a:latin typeface="Times New Roman" panose="02020603050405020304" pitchFamily="18" charset="0"/>
                <a:ea typeface="Times New Roman" panose="02020603050405020304" pitchFamily="18" charset="0"/>
              </a:rPr>
              <a:t>larger number of cancellations</a:t>
            </a:r>
            <a:r>
              <a:rPr lang="en-US" sz="1800" dirty="0">
                <a:effectLst/>
                <a:latin typeface="Times New Roman" panose="02020603050405020304" pitchFamily="18" charset="0"/>
                <a:ea typeface="Times New Roman" panose="02020603050405020304" pitchFamily="18" charset="0"/>
              </a:rPr>
              <a:t>. Consequently, there has been a substantial decrease in booking revenue, particularly from the City Hotel, where the number of cancellations has exceeded </a:t>
            </a:r>
            <a:r>
              <a:rPr lang="en-US" sz="1800" b="1" dirty="0">
                <a:effectLst/>
                <a:latin typeface="Times New Roman" panose="02020603050405020304" pitchFamily="18" charset="0"/>
                <a:ea typeface="Times New Roman" panose="02020603050405020304" pitchFamily="18" charset="0"/>
              </a:rPr>
              <a:t>30,000 times.</a:t>
            </a:r>
          </a:p>
        </p:txBody>
      </p:sp>
    </p:spTree>
    <p:extLst>
      <p:ext uri="{BB962C8B-B14F-4D97-AF65-F5344CB8AC3E}">
        <p14:creationId xmlns:p14="http://schemas.microsoft.com/office/powerpoint/2010/main" val="261270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17CA2028-B1F6-32B3-F80F-41F1392C1C31}"/>
              </a:ext>
            </a:extLst>
          </p:cNvPr>
          <p:cNvSpPr txBox="1"/>
          <p:nvPr/>
        </p:nvSpPr>
        <p:spPr>
          <a:xfrm>
            <a:off x="128059" y="1039962"/>
            <a:ext cx="4777846" cy="646331"/>
          </a:xfrm>
          <a:prstGeom prst="rect">
            <a:avLst/>
          </a:prstGeom>
          <a:noFill/>
        </p:spPr>
        <p:txBody>
          <a:bodyPr wrap="none" rtlCol="0">
            <a:spAutoFit/>
          </a:bodyPr>
          <a:lstStyle/>
          <a:p>
            <a:r>
              <a:rPr lang="en-US" b="1" dirty="0">
                <a:latin typeface="Times New Roman" panose="02020603050405020304" pitchFamily="18" charset="0"/>
                <a:ea typeface="Times New Roman" panose="02020603050405020304" pitchFamily="18" charset="0"/>
              </a:rPr>
              <a:t>3</a:t>
            </a:r>
            <a:r>
              <a:rPr lang="en-US" sz="1800" b="1" dirty="0">
                <a:effectLst/>
                <a:latin typeface="Times New Roman" panose="02020603050405020304" pitchFamily="18" charset="0"/>
                <a:ea typeface="Times New Roman" panose="02020603050405020304" pitchFamily="18" charset="0"/>
              </a:rPr>
              <a:t> Average Daily Rate in City and Resort Hotel </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6D241304-C154-5CB5-3D57-815C2F74F5FE}"/>
              </a:ext>
            </a:extLst>
          </p:cNvPr>
          <p:cNvPicPr>
            <a:picLocks noChangeAspect="1"/>
          </p:cNvPicPr>
          <p:nvPr/>
        </p:nvPicPr>
        <p:blipFill>
          <a:blip r:embed="rId3"/>
          <a:stretch>
            <a:fillRect/>
          </a:stretch>
        </p:blipFill>
        <p:spPr>
          <a:xfrm>
            <a:off x="1251284" y="1489923"/>
            <a:ext cx="9817769" cy="3763369"/>
          </a:xfrm>
          <a:prstGeom prst="rect">
            <a:avLst/>
          </a:prstGeom>
        </p:spPr>
      </p:pic>
      <p:sp>
        <p:nvSpPr>
          <p:cNvPr id="13" name="TextBox 12">
            <a:extLst>
              <a:ext uri="{FF2B5EF4-FFF2-40B4-BE49-F238E27FC236}">
                <a16:creationId xmlns:a16="http://schemas.microsoft.com/office/drawing/2014/main" id="{B4D7752D-3D6C-3F2F-D84F-B4372C16A509}"/>
              </a:ext>
            </a:extLst>
          </p:cNvPr>
          <p:cNvSpPr txBox="1"/>
          <p:nvPr/>
        </p:nvSpPr>
        <p:spPr>
          <a:xfrm>
            <a:off x="128059" y="5241588"/>
            <a:ext cx="11454063" cy="923330"/>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According to the line chart above that illustrates the daily rate for a City hotel is occasionally lower than Resort Hotel. </a:t>
            </a:r>
          </a:p>
          <a:p>
            <a:r>
              <a:rPr lang="en-US" sz="1800" dirty="0">
                <a:effectLst/>
                <a:latin typeface="Times New Roman" panose="02020603050405020304" pitchFamily="18" charset="0"/>
                <a:ea typeface="Times New Roman" panose="02020603050405020304" pitchFamily="18" charset="0"/>
              </a:rPr>
              <a:t>Furthermore, there are circumstances where the City Hotel’s even lower nearly reached </a:t>
            </a:r>
            <a:r>
              <a:rPr lang="en-US" sz="1800" b="1" dirty="0">
                <a:effectLst/>
                <a:latin typeface="Times New Roman" panose="02020603050405020304" pitchFamily="18" charset="0"/>
                <a:ea typeface="Times New Roman" panose="02020603050405020304" pitchFamily="18" charset="0"/>
              </a:rPr>
              <a:t>0%</a:t>
            </a:r>
            <a:r>
              <a:rPr lang="en-US" sz="1800" dirty="0">
                <a:effectLst/>
                <a:latin typeface="Times New Roman" panose="02020603050405020304" pitchFamily="18" charset="0"/>
                <a:ea typeface="Times New Roman" panose="02020603050405020304" pitchFamily="18" charset="0"/>
              </a:rPr>
              <a:t> Average Daily Rate around in March and April 2015. It is evident that weekends and holidays could witness an increase in the rates for Resort Hotel</a:t>
            </a:r>
            <a:endParaRPr lang="en-US" dirty="0"/>
          </a:p>
        </p:txBody>
      </p:sp>
    </p:spTree>
    <p:extLst>
      <p:ext uri="{BB962C8B-B14F-4D97-AF65-F5344CB8AC3E}">
        <p14:creationId xmlns:p14="http://schemas.microsoft.com/office/powerpoint/2010/main" val="17890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389336CB-0C3C-2828-9117-F5610C52C2EC}"/>
              </a:ext>
            </a:extLst>
          </p:cNvPr>
          <p:cNvSpPr txBox="1"/>
          <p:nvPr/>
        </p:nvSpPr>
        <p:spPr>
          <a:xfrm>
            <a:off x="363793" y="867000"/>
            <a:ext cx="2738891"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4. Reservation per month </a:t>
            </a:r>
            <a:endParaRPr lang="en-US" dirty="0"/>
          </a:p>
        </p:txBody>
      </p:sp>
      <p:pic>
        <p:nvPicPr>
          <p:cNvPr id="4" name="Picture 3">
            <a:extLst>
              <a:ext uri="{FF2B5EF4-FFF2-40B4-BE49-F238E27FC236}">
                <a16:creationId xmlns:a16="http://schemas.microsoft.com/office/drawing/2014/main" id="{C068794F-AC03-4F1E-679B-FF4D7E1099BA}"/>
              </a:ext>
            </a:extLst>
          </p:cNvPr>
          <p:cNvPicPr>
            <a:picLocks noChangeAspect="1"/>
          </p:cNvPicPr>
          <p:nvPr/>
        </p:nvPicPr>
        <p:blipFill>
          <a:blip r:embed="rId3"/>
          <a:stretch>
            <a:fillRect/>
          </a:stretch>
        </p:blipFill>
        <p:spPr>
          <a:xfrm>
            <a:off x="2886370" y="1316962"/>
            <a:ext cx="6773220" cy="3589336"/>
          </a:xfrm>
          <a:prstGeom prst="rect">
            <a:avLst/>
          </a:prstGeom>
        </p:spPr>
      </p:pic>
      <p:sp>
        <p:nvSpPr>
          <p:cNvPr id="6" name="TextBox 5">
            <a:extLst>
              <a:ext uri="{FF2B5EF4-FFF2-40B4-BE49-F238E27FC236}">
                <a16:creationId xmlns:a16="http://schemas.microsoft.com/office/drawing/2014/main" id="{A5DB014E-98D0-036F-6C44-FD12AB1A2A0E}"/>
              </a:ext>
            </a:extLst>
          </p:cNvPr>
          <p:cNvSpPr txBox="1"/>
          <p:nvPr/>
        </p:nvSpPr>
        <p:spPr>
          <a:xfrm>
            <a:off x="322082" y="4776513"/>
            <a:ext cx="10901516" cy="1704569"/>
          </a:xfrm>
          <a:prstGeom prst="rect">
            <a:avLst/>
          </a:prstGeom>
          <a:noFill/>
        </p:spPr>
        <p:txBody>
          <a:bodyPr wrap="square">
            <a:spAutoFit/>
          </a:bodyPr>
          <a:lstStyle/>
          <a:p>
            <a:pPr marL="228600" marR="0">
              <a:lnSpc>
                <a:spcPct val="150000"/>
              </a:lnSpc>
              <a:spcBef>
                <a:spcPts val="0"/>
              </a:spcBef>
              <a:spcAft>
                <a:spcPts val="800"/>
              </a:spcAft>
              <a:tabLst>
                <a:tab pos="1152525" algn="l"/>
              </a:tabLst>
            </a:pPr>
            <a:r>
              <a:rPr lang="en-US" sz="1800" dirty="0">
                <a:effectLst/>
                <a:latin typeface="Times New Roman" panose="02020603050405020304" pitchFamily="18" charset="0"/>
                <a:ea typeface="Times New Roman" panose="02020603050405020304" pitchFamily="18" charset="0"/>
              </a:rPr>
              <a:t>The grouped bar graph examines the greatest and lowest reservation levels by status of reservations for each month. The data illustrated that the month of August exhibits the highest figures, reached at the top with </a:t>
            </a:r>
            <a:r>
              <a:rPr lang="en-US" sz="1800" b="1" dirty="0">
                <a:effectLst/>
                <a:latin typeface="Times New Roman" panose="02020603050405020304" pitchFamily="18" charset="0"/>
                <a:ea typeface="Times New Roman" panose="02020603050405020304" pitchFamily="18" charset="0"/>
              </a:rPr>
              <a:t>8000</a:t>
            </a:r>
            <a:r>
              <a:rPr lang="en-US" sz="1800" dirty="0">
                <a:effectLst/>
                <a:latin typeface="Times New Roman" panose="02020603050405020304" pitchFamily="18" charset="0"/>
                <a:ea typeface="Times New Roman" panose="02020603050405020304" pitchFamily="18" charset="0"/>
              </a:rPr>
              <a:t> for confirmed bookings and the lowest for cancellations. Conversely, it is notable that the month of January stands out due to having the highest count of cancellations of bookings with nearly </a:t>
            </a:r>
            <a:r>
              <a:rPr lang="en-US" sz="1800" b="1" dirty="0">
                <a:effectLst/>
                <a:latin typeface="Times New Roman" panose="02020603050405020304" pitchFamily="18" charset="0"/>
                <a:ea typeface="Times New Roman" panose="02020603050405020304" pitchFamily="18" charset="0"/>
              </a:rPr>
              <a:t>6000 cancellations.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173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EF64334C-16BF-F25A-7892-E929D7F7D4E2}"/>
              </a:ext>
            </a:extLst>
          </p:cNvPr>
          <p:cNvSpPr txBox="1"/>
          <p:nvPr/>
        </p:nvSpPr>
        <p:spPr>
          <a:xfrm>
            <a:off x="334296" y="1051666"/>
            <a:ext cx="2469587"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6.ADR for each month </a:t>
            </a:r>
            <a:endParaRPr lang="en-US" dirty="0"/>
          </a:p>
        </p:txBody>
      </p:sp>
      <p:pic>
        <p:nvPicPr>
          <p:cNvPr id="4" name="Picture 3">
            <a:extLst>
              <a:ext uri="{FF2B5EF4-FFF2-40B4-BE49-F238E27FC236}">
                <a16:creationId xmlns:a16="http://schemas.microsoft.com/office/drawing/2014/main" id="{10C95851-D6CF-B72E-8915-227E7B3D6593}"/>
              </a:ext>
            </a:extLst>
          </p:cNvPr>
          <p:cNvPicPr>
            <a:picLocks noChangeAspect="1"/>
          </p:cNvPicPr>
          <p:nvPr/>
        </p:nvPicPr>
        <p:blipFill>
          <a:blip r:embed="rId3"/>
          <a:stretch>
            <a:fillRect/>
          </a:stretch>
        </p:blipFill>
        <p:spPr>
          <a:xfrm>
            <a:off x="2808099" y="1115050"/>
            <a:ext cx="6575802" cy="3908086"/>
          </a:xfrm>
          <a:prstGeom prst="rect">
            <a:avLst/>
          </a:prstGeom>
        </p:spPr>
      </p:pic>
      <p:sp>
        <p:nvSpPr>
          <p:cNvPr id="6" name="TextBox 5">
            <a:extLst>
              <a:ext uri="{FF2B5EF4-FFF2-40B4-BE49-F238E27FC236}">
                <a16:creationId xmlns:a16="http://schemas.microsoft.com/office/drawing/2014/main" id="{F9E8F216-A48B-A0AB-9733-AA604DB5E0E3}"/>
              </a:ext>
            </a:extLst>
          </p:cNvPr>
          <p:cNvSpPr txBox="1"/>
          <p:nvPr/>
        </p:nvSpPr>
        <p:spPr>
          <a:xfrm>
            <a:off x="527255" y="4890665"/>
            <a:ext cx="11137490" cy="1704569"/>
          </a:xfrm>
          <a:prstGeom prst="rect">
            <a:avLst/>
          </a:prstGeom>
          <a:noFill/>
        </p:spPr>
        <p:txBody>
          <a:bodyPr wrap="square">
            <a:spAutoFit/>
          </a:bodyPr>
          <a:lstStyle/>
          <a:p>
            <a:pPr marL="228600" marR="0">
              <a:lnSpc>
                <a:spcPct val="150000"/>
              </a:lnSpc>
              <a:spcBef>
                <a:spcPts val="0"/>
              </a:spcBef>
              <a:spcAft>
                <a:spcPts val="800"/>
              </a:spcAft>
              <a:tabLst>
                <a:tab pos="1152525" algn="l"/>
              </a:tabLst>
            </a:pPr>
            <a:r>
              <a:rPr lang="en-US" sz="1800" dirty="0">
                <a:effectLst/>
                <a:latin typeface="Times New Roman" panose="02020603050405020304" pitchFamily="18" charset="0"/>
                <a:ea typeface="Times New Roman" panose="02020603050405020304" pitchFamily="18" charset="0"/>
              </a:rPr>
              <a:t>The depicted bar graph provides clear evidence that instances of cancellations are observed when </a:t>
            </a:r>
            <a:r>
              <a:rPr lang="en-US" sz="1800" b="1" dirty="0">
                <a:effectLst/>
                <a:latin typeface="Times New Roman" panose="02020603050405020304" pitchFamily="18" charset="0"/>
                <a:ea typeface="Times New Roman" panose="02020603050405020304" pitchFamily="18" charset="0"/>
              </a:rPr>
              <a:t>accommodation prices reach their highest points</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while occurrences of cancellations diminish notably when prices are at their lowest</a:t>
            </a:r>
            <a:r>
              <a:rPr lang="en-US" sz="1800" dirty="0">
                <a:effectLst/>
                <a:latin typeface="Times New Roman" panose="02020603050405020304" pitchFamily="18" charset="0"/>
                <a:ea typeface="Times New Roman" panose="02020603050405020304" pitchFamily="18" charset="0"/>
              </a:rPr>
              <a:t>. Hence, it can be deduced that the sole determinant for these cancellations is the </a:t>
            </a:r>
            <a:r>
              <a:rPr lang="en-US" sz="1800" b="1" dirty="0">
                <a:effectLst/>
                <a:latin typeface="Times New Roman" panose="02020603050405020304" pitchFamily="18" charset="0"/>
                <a:ea typeface="Times New Roman" panose="02020603050405020304" pitchFamily="18" charset="0"/>
              </a:rPr>
              <a:t>cost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associated</a:t>
            </a:r>
            <a:r>
              <a:rPr lang="en-US" sz="1800" dirty="0">
                <a:effectLst/>
                <a:latin typeface="Times New Roman" panose="02020603050405020304" pitchFamily="18" charset="0"/>
                <a:ea typeface="Times New Roman" panose="02020603050405020304" pitchFamily="18" charset="0"/>
              </a:rPr>
              <a:t> with the accommodations.</a:t>
            </a:r>
          </a:p>
        </p:txBody>
      </p:sp>
    </p:spTree>
    <p:extLst>
      <p:ext uri="{BB962C8B-B14F-4D97-AF65-F5344CB8AC3E}">
        <p14:creationId xmlns:p14="http://schemas.microsoft.com/office/powerpoint/2010/main" val="248454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086225" y="-190535"/>
            <a:ext cx="3503195"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ANALYSIS AND FINDINGS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3" name="TextBox 2">
            <a:extLst>
              <a:ext uri="{FF2B5EF4-FFF2-40B4-BE49-F238E27FC236}">
                <a16:creationId xmlns:a16="http://schemas.microsoft.com/office/drawing/2014/main" id="{C23EB114-BFEB-81C3-BC4D-67C4FFAA46F9}"/>
              </a:ext>
            </a:extLst>
          </p:cNvPr>
          <p:cNvSpPr txBox="1"/>
          <p:nvPr/>
        </p:nvSpPr>
        <p:spPr>
          <a:xfrm>
            <a:off x="71284" y="788194"/>
            <a:ext cx="6100916"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6. Top 10 countries with reservations cancelled</a:t>
            </a:r>
            <a:endParaRPr lang="en-US" dirty="0"/>
          </a:p>
        </p:txBody>
      </p:sp>
      <p:pic>
        <p:nvPicPr>
          <p:cNvPr id="5" name="Picture 4">
            <a:extLst>
              <a:ext uri="{FF2B5EF4-FFF2-40B4-BE49-F238E27FC236}">
                <a16:creationId xmlns:a16="http://schemas.microsoft.com/office/drawing/2014/main" id="{AC874854-9587-6885-858F-89B4CABD923B}"/>
              </a:ext>
            </a:extLst>
          </p:cNvPr>
          <p:cNvPicPr>
            <a:picLocks noChangeAspect="1"/>
          </p:cNvPicPr>
          <p:nvPr/>
        </p:nvPicPr>
        <p:blipFill>
          <a:blip r:embed="rId3"/>
          <a:stretch>
            <a:fillRect/>
          </a:stretch>
        </p:blipFill>
        <p:spPr>
          <a:xfrm>
            <a:off x="475245" y="1332774"/>
            <a:ext cx="3135734" cy="2774596"/>
          </a:xfrm>
          <a:prstGeom prst="rect">
            <a:avLst/>
          </a:prstGeom>
        </p:spPr>
      </p:pic>
      <p:sp>
        <p:nvSpPr>
          <p:cNvPr id="9" name="TextBox 8">
            <a:extLst>
              <a:ext uri="{FF2B5EF4-FFF2-40B4-BE49-F238E27FC236}">
                <a16:creationId xmlns:a16="http://schemas.microsoft.com/office/drawing/2014/main" id="{5CA8E2F0-B560-A4F2-EBAA-0D0391C6CCC2}"/>
              </a:ext>
            </a:extLst>
          </p:cNvPr>
          <p:cNvSpPr txBox="1"/>
          <p:nvPr/>
        </p:nvSpPr>
        <p:spPr>
          <a:xfrm>
            <a:off x="180278" y="4363215"/>
            <a:ext cx="4175413" cy="2120068"/>
          </a:xfrm>
          <a:prstGeom prst="rect">
            <a:avLst/>
          </a:prstGeom>
          <a:noFill/>
        </p:spPr>
        <p:txBody>
          <a:bodyPr wrap="square">
            <a:spAutoFit/>
          </a:bodyPr>
          <a:lstStyle/>
          <a:p>
            <a:pPr marL="228600" marR="0">
              <a:lnSpc>
                <a:spcPct val="150000"/>
              </a:lnSpc>
              <a:spcBef>
                <a:spcPts val="0"/>
              </a:spcBef>
              <a:spcAft>
                <a:spcPts val="800"/>
              </a:spcAft>
              <a:tabLst>
                <a:tab pos="1152525" algn="l"/>
              </a:tabLst>
            </a:pPr>
            <a:r>
              <a:rPr lang="en-US" sz="1800" dirty="0">
                <a:effectLst/>
                <a:latin typeface="Times New Roman" panose="02020603050405020304" pitchFamily="18" charset="0"/>
                <a:ea typeface="Times New Roman" panose="02020603050405020304" pitchFamily="18" charset="0"/>
              </a:rPr>
              <a:t>Based on the information presented by the provided pie chart, it is discernible that Portugal emerges as the leading country, contributing to </a:t>
            </a:r>
            <a:r>
              <a:rPr lang="en-US" sz="1800" b="1" dirty="0">
                <a:effectLst/>
                <a:latin typeface="Times New Roman" panose="02020603050405020304" pitchFamily="18" charset="0"/>
                <a:ea typeface="Times New Roman" panose="02020603050405020304" pitchFamily="18" charset="0"/>
              </a:rPr>
              <a:t>70%</a:t>
            </a:r>
            <a:r>
              <a:rPr lang="en-US" sz="1800" dirty="0">
                <a:effectLst/>
                <a:latin typeface="Times New Roman" panose="02020603050405020304" pitchFamily="18" charset="0"/>
                <a:ea typeface="Times New Roman" panose="02020603050405020304" pitchFamily="18" charset="0"/>
              </a:rPr>
              <a:t> of the total canceled reservations.</a:t>
            </a:r>
          </a:p>
        </p:txBody>
      </p:sp>
      <p:sp>
        <p:nvSpPr>
          <p:cNvPr id="10" name="TextBox 9">
            <a:extLst>
              <a:ext uri="{FF2B5EF4-FFF2-40B4-BE49-F238E27FC236}">
                <a16:creationId xmlns:a16="http://schemas.microsoft.com/office/drawing/2014/main" id="{8A1AE1A7-5EC0-694A-0727-171B58E38C7A}"/>
              </a:ext>
            </a:extLst>
          </p:cNvPr>
          <p:cNvSpPr txBox="1"/>
          <p:nvPr/>
        </p:nvSpPr>
        <p:spPr>
          <a:xfrm>
            <a:off x="6806381" y="788194"/>
            <a:ext cx="6100916" cy="369332"/>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7</a:t>
            </a:r>
            <a:r>
              <a:rPr lang="en-US" sz="1800" b="1" dirty="0">
                <a:effectLst/>
                <a:latin typeface="Times New Roman" panose="02020603050405020304" pitchFamily="18" charset="0"/>
                <a:ea typeface="Times New Roman" panose="02020603050405020304" pitchFamily="18" charset="0"/>
              </a:rPr>
              <a:t>. </a:t>
            </a:r>
            <a:r>
              <a:rPr lang="en-US" sz="1800" b="1" dirty="0">
                <a:effectLst/>
                <a:highlight>
                  <a:srgbClr val="FFFFFF"/>
                </a:highlight>
                <a:latin typeface="Times New Roman" panose="02020603050405020304" pitchFamily="18" charset="0"/>
                <a:ea typeface="Times New Roman" panose="02020603050405020304" pitchFamily="18" charset="0"/>
              </a:rPr>
              <a:t>Market segment </a:t>
            </a:r>
            <a:endParaRPr lang="en-US" dirty="0"/>
          </a:p>
        </p:txBody>
      </p:sp>
      <p:pic>
        <p:nvPicPr>
          <p:cNvPr id="12" name="Picture 11" descr="A screenshot of a computer&#10;&#10;Description automatically generated">
            <a:extLst>
              <a:ext uri="{FF2B5EF4-FFF2-40B4-BE49-F238E27FC236}">
                <a16:creationId xmlns:a16="http://schemas.microsoft.com/office/drawing/2014/main" id="{0CF32444-8B5D-6D01-44F9-FA3F92E55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381" y="1260974"/>
            <a:ext cx="4839335" cy="3357880"/>
          </a:xfrm>
          <a:prstGeom prst="rect">
            <a:avLst/>
          </a:prstGeom>
        </p:spPr>
      </p:pic>
      <p:sp>
        <p:nvSpPr>
          <p:cNvPr id="15" name="TextBox 14">
            <a:extLst>
              <a:ext uri="{FF2B5EF4-FFF2-40B4-BE49-F238E27FC236}">
                <a16:creationId xmlns:a16="http://schemas.microsoft.com/office/drawing/2014/main" id="{69613A07-C67C-6C0E-EE43-809EAF0D61E2}"/>
              </a:ext>
            </a:extLst>
          </p:cNvPr>
          <p:cNvSpPr txBox="1"/>
          <p:nvPr/>
        </p:nvSpPr>
        <p:spPr>
          <a:xfrm>
            <a:off x="5837822" y="4630533"/>
            <a:ext cx="5956219" cy="1704569"/>
          </a:xfrm>
          <a:prstGeom prst="rect">
            <a:avLst/>
          </a:prstGeom>
          <a:noFill/>
        </p:spPr>
        <p:txBody>
          <a:bodyPr wrap="square">
            <a:spAutoFit/>
          </a:bodyPr>
          <a:lstStyle/>
          <a:p>
            <a:pPr marL="228600" marR="0">
              <a:lnSpc>
                <a:spcPct val="150000"/>
              </a:lnSpc>
              <a:spcBef>
                <a:spcPts val="0"/>
              </a:spcBef>
              <a:spcAft>
                <a:spcPts val="800"/>
              </a:spcAft>
              <a:tabLst>
                <a:tab pos="1152525" algn="l"/>
              </a:tabLst>
            </a:pPr>
            <a:r>
              <a:rPr lang="en-US" sz="1800" dirty="0">
                <a:effectLst/>
                <a:latin typeface="Times New Roman" panose="02020603050405020304" pitchFamily="18" charset="0"/>
                <a:ea typeface="Times New Roman" panose="02020603050405020304" pitchFamily="18" charset="0"/>
              </a:rPr>
              <a:t>The given dataset shows that </a:t>
            </a:r>
            <a:r>
              <a:rPr lang="en-US" sz="1800" b="1" dirty="0">
                <a:effectLst/>
                <a:latin typeface="Times New Roman" panose="02020603050405020304" pitchFamily="18" charset="0"/>
                <a:ea typeface="Times New Roman" panose="02020603050405020304" pitchFamily="18" charset="0"/>
              </a:rPr>
              <a:t>20%</a:t>
            </a:r>
            <a:r>
              <a:rPr lang="en-US" sz="1800" dirty="0">
                <a:effectLst/>
                <a:latin typeface="Times New Roman" panose="02020603050405020304" pitchFamily="18" charset="0"/>
                <a:ea typeface="Times New Roman" panose="02020603050405020304" pitchFamily="18" charset="0"/>
              </a:rPr>
              <a:t> of customers come from traditional travel agents and </a:t>
            </a:r>
            <a:r>
              <a:rPr lang="en-US" sz="1800" b="1" dirty="0">
                <a:effectLst/>
                <a:latin typeface="Times New Roman" panose="02020603050405020304" pitchFamily="18" charset="0"/>
                <a:ea typeface="Times New Roman" panose="02020603050405020304" pitchFamily="18" charset="0"/>
              </a:rPr>
              <a:t>47%</a:t>
            </a:r>
            <a:r>
              <a:rPr lang="en-US" sz="1800" dirty="0">
                <a:effectLst/>
                <a:latin typeface="Times New Roman" panose="02020603050405020304" pitchFamily="18" charset="0"/>
                <a:ea typeface="Times New Roman" panose="02020603050405020304" pitchFamily="18" charset="0"/>
              </a:rPr>
              <a:t> from online travel agencies respectively come from </a:t>
            </a:r>
            <a:r>
              <a:rPr lang="en-US" sz="1800" b="1" dirty="0">
                <a:effectLst/>
                <a:latin typeface="Times New Roman" panose="02020603050405020304" pitchFamily="18" charset="0"/>
                <a:ea typeface="Times New Roman" panose="02020603050405020304" pitchFamily="18" charset="0"/>
              </a:rPr>
              <a:t>offline travel agencies</a:t>
            </a:r>
            <a:r>
              <a:rPr lang="en-US" sz="1800" dirty="0">
                <a:effectLst/>
                <a:latin typeface="Times New Roman" panose="02020603050405020304" pitchFamily="18" charset="0"/>
                <a:ea typeface="Times New Roman" panose="02020603050405020304" pitchFamily="18" charset="0"/>
              </a:rPr>
              <a:t>. whereas 33% of customers are from untapped markets.</a:t>
            </a:r>
          </a:p>
        </p:txBody>
      </p:sp>
    </p:spTree>
    <p:extLst>
      <p:ext uri="{BB962C8B-B14F-4D97-AF65-F5344CB8AC3E}">
        <p14:creationId xmlns:p14="http://schemas.microsoft.com/office/powerpoint/2010/main" val="1517976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412955" y="924233"/>
            <a:ext cx="1947969" cy="369332"/>
          </a:xfrm>
          <a:prstGeom prst="rect">
            <a:avLst/>
          </a:prstGeom>
          <a:noFill/>
        </p:spPr>
        <p:txBody>
          <a:bodyPr wrap="none" rtlCol="0">
            <a:spAutoFit/>
          </a:bodyPr>
          <a:lstStyle/>
          <a:p>
            <a:r>
              <a:rPr lang="en-US" sz="1800" b="1">
                <a:effectLst/>
                <a:highlight>
                  <a:srgbClr val="FFFFFF"/>
                </a:highlight>
                <a:latin typeface="Times New Roman" panose="02020603050405020304" pitchFamily="18" charset="0"/>
                <a:ea typeface="Times New Roman" panose="02020603050405020304" pitchFamily="18" charset="0"/>
              </a:rPr>
              <a:t>1. Model Building</a:t>
            </a:r>
            <a:endParaRPr lang="en-US" dirty="0"/>
          </a:p>
        </p:txBody>
      </p:sp>
      <p:sp>
        <p:nvSpPr>
          <p:cNvPr id="4" name="TextBox 3">
            <a:extLst>
              <a:ext uri="{FF2B5EF4-FFF2-40B4-BE49-F238E27FC236}">
                <a16:creationId xmlns:a16="http://schemas.microsoft.com/office/drawing/2014/main" id="{7413E344-1D1E-8EB2-AA4F-54069A4BB0F8}"/>
              </a:ext>
            </a:extLst>
          </p:cNvPr>
          <p:cNvSpPr txBox="1"/>
          <p:nvPr/>
        </p:nvSpPr>
        <p:spPr>
          <a:xfrm>
            <a:off x="287593" y="1412927"/>
            <a:ext cx="6100916" cy="2857192"/>
          </a:xfrm>
          <a:prstGeom prst="rect">
            <a:avLst/>
          </a:prstGeom>
          <a:noFill/>
        </p:spPr>
        <p:txBody>
          <a:bodyPr wrap="square">
            <a:spAutoFit/>
          </a:bodyPr>
          <a:lstStyle/>
          <a:p>
            <a:pPr marL="228600" marR="0">
              <a:lnSpc>
                <a:spcPct val="150000"/>
              </a:lnSpc>
              <a:spcBef>
                <a:spcPts val="0"/>
              </a:spcBef>
              <a:spcAft>
                <a:spcPts val="800"/>
              </a:spcAft>
              <a:tabLst>
                <a:tab pos="400050" algn="l"/>
              </a:tabLst>
            </a:pPr>
            <a:r>
              <a:rPr lang="en-US" sz="1800" dirty="0">
                <a:effectLst/>
                <a:highlight>
                  <a:srgbClr val="FFFFFF"/>
                </a:highlight>
                <a:latin typeface="Times New Roman" panose="02020603050405020304" pitchFamily="18" charset="0"/>
                <a:ea typeface="Times New Roman" panose="02020603050405020304" pitchFamily="18" charset="0"/>
              </a:rPr>
              <a:t>The  </a:t>
            </a:r>
            <a:r>
              <a:rPr lang="en-US" sz="1800" dirty="0">
                <a:effectLst/>
                <a:latin typeface="Times New Roman" panose="02020603050405020304" pitchFamily="18" charset="0"/>
                <a:ea typeface="Times New Roman" panose="02020603050405020304" pitchFamily="18" charset="0"/>
              </a:rPr>
              <a:t>4 models were applied in my research to forecast and assess the cancellation.</a:t>
            </a:r>
          </a:p>
          <a:p>
            <a:pPr marL="228600" marR="0">
              <a:lnSpc>
                <a:spcPct val="150000"/>
              </a:lnSpc>
              <a:spcBef>
                <a:spcPts val="0"/>
              </a:spcBef>
              <a:spcAft>
                <a:spcPts val="800"/>
              </a:spcAft>
              <a:tabLst>
                <a:tab pos="400050" algn="l"/>
              </a:tabLst>
            </a:pPr>
            <a:r>
              <a:rPr lang="en-US" sz="1800" dirty="0">
                <a:effectLst/>
                <a:highlight>
                  <a:srgbClr val="FFFFFF"/>
                </a:highlight>
                <a:latin typeface="Times New Roman" panose="02020603050405020304" pitchFamily="18" charset="0"/>
                <a:ea typeface="Times New Roman" panose="02020603050405020304" pitchFamily="18" charset="0"/>
              </a:rPr>
              <a:t>			+ </a:t>
            </a:r>
            <a:r>
              <a:rPr lang="en-US" sz="1800" b="1" dirty="0">
                <a:effectLst/>
                <a:highlight>
                  <a:srgbClr val="FFFFFF"/>
                </a:highlight>
                <a:latin typeface="Times New Roman" panose="02020603050405020304" pitchFamily="18" charset="0"/>
                <a:ea typeface="Times New Roman" panose="02020603050405020304" pitchFamily="18" charset="0"/>
              </a:rPr>
              <a:t>KNN</a:t>
            </a:r>
            <a:endParaRPr lang="en-US"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800"/>
              </a:spcAft>
              <a:tabLst>
                <a:tab pos="400050" algn="l"/>
              </a:tabLst>
            </a:pPr>
            <a:r>
              <a:rPr lang="en-US" sz="1800" dirty="0">
                <a:effectLst/>
                <a:highlight>
                  <a:srgbClr val="FFFFFF"/>
                </a:highlight>
                <a:latin typeface="Times New Roman" panose="02020603050405020304" pitchFamily="18" charset="0"/>
                <a:ea typeface="Times New Roman" panose="02020603050405020304" pitchFamily="18" charset="0"/>
              </a:rPr>
              <a:t>			+ </a:t>
            </a:r>
            <a:r>
              <a:rPr lang="en-US" sz="1800" b="1" dirty="0">
                <a:effectLst/>
                <a:highlight>
                  <a:srgbClr val="FFFFFF"/>
                </a:highlight>
                <a:latin typeface="Times New Roman" panose="02020603050405020304" pitchFamily="18" charset="0"/>
                <a:ea typeface="Times New Roman" panose="02020603050405020304" pitchFamily="18" charset="0"/>
              </a:rPr>
              <a:t>Decision Tree</a:t>
            </a:r>
            <a:endParaRPr lang="en-US" sz="1800" dirty="0">
              <a:effectLst/>
              <a:latin typeface="Times New Roman" panose="02020603050405020304" pitchFamily="18" charset="0"/>
              <a:ea typeface="Times New Roman" panose="02020603050405020304" pitchFamily="18" charset="0"/>
            </a:endParaRPr>
          </a:p>
          <a:p>
            <a:pPr marL="228600" marR="0">
              <a:lnSpc>
                <a:spcPct val="150000"/>
              </a:lnSpc>
              <a:spcBef>
                <a:spcPts val="0"/>
              </a:spcBef>
              <a:spcAft>
                <a:spcPts val="800"/>
              </a:spcAft>
              <a:tabLst>
                <a:tab pos="400050" algn="l"/>
              </a:tabLst>
            </a:pPr>
            <a:r>
              <a:rPr lang="en-US" sz="1800" dirty="0">
                <a:effectLst/>
                <a:highlight>
                  <a:srgbClr val="FFFFFF"/>
                </a:highlight>
                <a:latin typeface="Times New Roman" panose="02020603050405020304" pitchFamily="18" charset="0"/>
                <a:ea typeface="Times New Roman" panose="02020603050405020304" pitchFamily="18" charset="0"/>
              </a:rPr>
              <a:t>			+ </a:t>
            </a:r>
            <a:r>
              <a:rPr lang="en-US" sz="1800" b="1" dirty="0">
                <a:effectLst/>
                <a:highlight>
                  <a:srgbClr val="FFFFFF"/>
                </a:highlight>
                <a:latin typeface="Times New Roman" panose="02020603050405020304" pitchFamily="18" charset="0"/>
                <a:ea typeface="Times New Roman" panose="02020603050405020304" pitchFamily="18" charset="0"/>
              </a:rPr>
              <a:t>Random Forest</a:t>
            </a:r>
            <a:r>
              <a:rPr lang="en-US" sz="1800" dirty="0">
                <a:effectLst/>
                <a:highlight>
                  <a:srgbClr val="FFFFFF"/>
                </a:highligh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effectLst/>
                <a:highlight>
                  <a:srgbClr val="FFFFFF"/>
                </a:highlight>
                <a:latin typeface="Times New Roman" panose="02020603050405020304" pitchFamily="18" charset="0"/>
                <a:ea typeface="Times New Roman" panose="02020603050405020304" pitchFamily="18" charset="0"/>
              </a:rPr>
              <a:t>		+ </a:t>
            </a:r>
            <a:r>
              <a:rPr lang="en-US" sz="1800" b="1" dirty="0">
                <a:effectLst/>
                <a:highlight>
                  <a:srgbClr val="FFFFFF"/>
                </a:highlight>
                <a:latin typeface="Times New Roman" panose="02020603050405020304" pitchFamily="18" charset="0"/>
                <a:ea typeface="Times New Roman" panose="02020603050405020304" pitchFamily="18" charset="0"/>
              </a:rPr>
              <a:t>Gradient Boosting</a:t>
            </a:r>
            <a:r>
              <a:rPr lang="en-US" sz="1800" dirty="0">
                <a:effectLst/>
                <a:highlight>
                  <a:srgbClr val="FFFFFF"/>
                </a:highlight>
                <a:latin typeface="Times New Roman" panose="02020603050405020304" pitchFamily="18" charset="0"/>
                <a:ea typeface="Times New Roman" panose="02020603050405020304" pitchFamily="18" charset="0"/>
              </a:rPr>
              <a:t> </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06E43129-6678-46D3-C0E7-DD700FFBE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609" y="1412927"/>
            <a:ext cx="5594985" cy="1774190"/>
          </a:xfrm>
          <a:prstGeom prst="rect">
            <a:avLst/>
          </a:prstGeom>
        </p:spPr>
      </p:pic>
      <p:pic>
        <p:nvPicPr>
          <p:cNvPr id="6" name="Picture 5" descr="A computer screen shot of a computer code&#10;&#10;Description automatically generated">
            <a:extLst>
              <a:ext uri="{FF2B5EF4-FFF2-40B4-BE49-F238E27FC236}">
                <a16:creationId xmlns:a16="http://schemas.microsoft.com/office/drawing/2014/main" id="{35FC18E8-C9D4-8C14-2088-F6F108B29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510665"/>
            <a:ext cx="5649595" cy="936625"/>
          </a:xfrm>
          <a:prstGeom prst="rect">
            <a:avLst/>
          </a:prstGeom>
        </p:spPr>
      </p:pic>
      <p:sp>
        <p:nvSpPr>
          <p:cNvPr id="9" name="TextBox 8">
            <a:extLst>
              <a:ext uri="{FF2B5EF4-FFF2-40B4-BE49-F238E27FC236}">
                <a16:creationId xmlns:a16="http://schemas.microsoft.com/office/drawing/2014/main" id="{EDE7CE9E-9463-24F5-D7FF-3F74BC86E527}"/>
              </a:ext>
            </a:extLst>
          </p:cNvPr>
          <p:cNvSpPr txBox="1"/>
          <p:nvPr/>
        </p:nvSpPr>
        <p:spPr>
          <a:xfrm>
            <a:off x="6256092" y="951936"/>
            <a:ext cx="232467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Import necessary libraries</a:t>
            </a:r>
          </a:p>
        </p:txBody>
      </p:sp>
    </p:spTree>
    <p:extLst>
      <p:ext uri="{BB962C8B-B14F-4D97-AF65-F5344CB8AC3E}">
        <p14:creationId xmlns:p14="http://schemas.microsoft.com/office/powerpoint/2010/main" val="286346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412955" y="924233"/>
            <a:ext cx="2747547" cy="369332"/>
          </a:xfrm>
          <a:prstGeom prst="rect">
            <a:avLst/>
          </a:prstGeom>
          <a:noFill/>
        </p:spPr>
        <p:txBody>
          <a:bodyPr wrap="none" rtlCol="0">
            <a:spAutoFit/>
          </a:bodyPr>
          <a:lstStyle/>
          <a:p>
            <a:r>
              <a:rPr lang="en-US" sz="1800" b="1" dirty="0">
                <a:effectLst/>
                <a:highlight>
                  <a:srgbClr val="FFFFFF"/>
                </a:highlight>
                <a:latin typeface="Times New Roman" panose="02020603050405020304" pitchFamily="18" charset="0"/>
                <a:ea typeface="Times New Roman" panose="02020603050405020304" pitchFamily="18" charset="0"/>
              </a:rPr>
              <a:t>a) </a:t>
            </a:r>
            <a:r>
              <a:rPr lang="en-US" sz="1800" b="1" dirty="0" err="1">
                <a:effectLst/>
                <a:highlight>
                  <a:srgbClr val="FFFFFF"/>
                </a:highlight>
                <a:latin typeface="Times New Roman" panose="02020603050405020304" pitchFamily="18" charset="0"/>
                <a:ea typeface="Times New Roman" panose="02020603050405020304" pitchFamily="18" charset="0"/>
              </a:rPr>
              <a:t>KNeighbors</a:t>
            </a:r>
            <a:r>
              <a:rPr lang="en-US" sz="1800" b="1" dirty="0">
                <a:effectLst/>
                <a:highlight>
                  <a:srgbClr val="FFFFFF"/>
                </a:highlight>
                <a:latin typeface="Times New Roman" panose="02020603050405020304" pitchFamily="18" charset="0"/>
                <a:ea typeface="Times New Roman" panose="02020603050405020304" pitchFamily="18" charset="0"/>
              </a:rPr>
              <a:t> regression </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90422CA8-AED7-E7B4-AD78-20B1051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5" y="1371866"/>
            <a:ext cx="5226050" cy="360299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D98EA8A-6B90-D76B-BDCE-857A02EBC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832" y="1915399"/>
            <a:ext cx="5303952" cy="2949676"/>
          </a:xfrm>
          <a:prstGeom prst="rect">
            <a:avLst/>
          </a:prstGeom>
        </p:spPr>
      </p:pic>
      <p:pic>
        <p:nvPicPr>
          <p:cNvPr id="13" name="Picture 12">
            <a:extLst>
              <a:ext uri="{FF2B5EF4-FFF2-40B4-BE49-F238E27FC236}">
                <a16:creationId xmlns:a16="http://schemas.microsoft.com/office/drawing/2014/main" id="{95FA0EA0-F78B-9B9A-3657-84D1DBDE8C20}"/>
              </a:ext>
            </a:extLst>
          </p:cNvPr>
          <p:cNvPicPr>
            <a:picLocks noChangeAspect="1"/>
          </p:cNvPicPr>
          <p:nvPr/>
        </p:nvPicPr>
        <p:blipFill>
          <a:blip r:embed="rId5"/>
          <a:stretch>
            <a:fillRect/>
          </a:stretch>
        </p:blipFill>
        <p:spPr>
          <a:xfrm>
            <a:off x="5754237" y="2897846"/>
            <a:ext cx="951363" cy="825030"/>
          </a:xfrm>
          <a:prstGeom prst="rect">
            <a:avLst/>
          </a:prstGeom>
        </p:spPr>
      </p:pic>
    </p:spTree>
    <p:extLst>
      <p:ext uri="{BB962C8B-B14F-4D97-AF65-F5344CB8AC3E}">
        <p14:creationId xmlns:p14="http://schemas.microsoft.com/office/powerpoint/2010/main" val="115339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50196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effectLst/>
                <a:latin typeface="Times New Roman" panose="02020603050405020304" pitchFamily="18" charset="0"/>
                <a:ea typeface="Times New Roman" panose="02020603050405020304" pitchFamily="18" charset="0"/>
              </a:rPr>
              <a:t>ANALYSIS AND FINDINGS</a:t>
            </a:r>
            <a:endParaRPr lang="en-US" sz="2000" dirty="0">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4000834"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Times New Roman" panose="02020603050405020304" pitchFamily="18" charset="0"/>
              </a:rPr>
              <a:t>MACHINE LEARNING </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Times New Roman" panose="02020603050405020304" pitchFamily="18" charset="0"/>
              </a:rPr>
              <a:t>SUGGESTIONS</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92347" y="1630204"/>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SCENARIO</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498141" y="3334727"/>
            <a:ext cx="3921459"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Times New Roman" panose="02020603050405020304" pitchFamily="18" charset="0"/>
              </a:rPr>
              <a:t>DATASET OVERVIEW </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331495" y="5154978"/>
            <a:ext cx="343571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Times New Roman" panose="02020603050405020304" pitchFamily="18" charset="0"/>
              </a:rPr>
              <a:t>PREPROCESSING DATA</a:t>
            </a:r>
            <a:endParaRPr lang="en-US" sz="1600" dirty="0"/>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412955" y="924233"/>
            <a:ext cx="1775038" cy="369332"/>
          </a:xfrm>
          <a:prstGeom prst="rect">
            <a:avLst/>
          </a:prstGeom>
          <a:noFill/>
        </p:spPr>
        <p:txBody>
          <a:bodyPr wrap="none" rtlCol="0">
            <a:spAutoFit/>
          </a:bodyPr>
          <a:lstStyle/>
          <a:p>
            <a:r>
              <a:rPr lang="en-US" b="1" dirty="0">
                <a:highlight>
                  <a:srgbClr val="FFFFFF"/>
                </a:highlight>
                <a:latin typeface="Times New Roman" panose="02020603050405020304" pitchFamily="18" charset="0"/>
                <a:ea typeface="Times New Roman" panose="02020603050405020304" pitchFamily="18" charset="0"/>
              </a:rPr>
              <a:t>b</a:t>
            </a:r>
            <a:r>
              <a:rPr lang="en-US" sz="1800" b="1" dirty="0">
                <a:effectLst/>
                <a:highlight>
                  <a:srgbClr val="FFFFFF"/>
                </a:highlight>
                <a:latin typeface="Times New Roman" panose="02020603050405020304" pitchFamily="18" charset="0"/>
                <a:ea typeface="Times New Roman" panose="02020603050405020304" pitchFamily="18" charset="0"/>
              </a:rPr>
              <a:t>) Decision Tree</a:t>
            </a:r>
            <a:endParaRPr lang="en-US" dirty="0"/>
          </a:p>
        </p:txBody>
      </p:sp>
      <p:pic>
        <p:nvPicPr>
          <p:cNvPr id="13" name="Picture 12">
            <a:extLst>
              <a:ext uri="{FF2B5EF4-FFF2-40B4-BE49-F238E27FC236}">
                <a16:creationId xmlns:a16="http://schemas.microsoft.com/office/drawing/2014/main" id="{95FA0EA0-F78B-9B9A-3657-84D1DBDE8C20}"/>
              </a:ext>
            </a:extLst>
          </p:cNvPr>
          <p:cNvPicPr>
            <a:picLocks noChangeAspect="1"/>
          </p:cNvPicPr>
          <p:nvPr/>
        </p:nvPicPr>
        <p:blipFill>
          <a:blip r:embed="rId3"/>
          <a:stretch>
            <a:fillRect/>
          </a:stretch>
        </p:blipFill>
        <p:spPr>
          <a:xfrm>
            <a:off x="6554644" y="2867423"/>
            <a:ext cx="951363" cy="825030"/>
          </a:xfrm>
          <a:prstGeom prst="rect">
            <a:avLst/>
          </a:prstGeom>
        </p:spPr>
      </p:pic>
      <p:pic>
        <p:nvPicPr>
          <p:cNvPr id="6" name="Picture 5">
            <a:extLst>
              <a:ext uri="{FF2B5EF4-FFF2-40B4-BE49-F238E27FC236}">
                <a16:creationId xmlns:a16="http://schemas.microsoft.com/office/drawing/2014/main" id="{F3DEEED1-73BE-326C-4E8B-9634388772C3}"/>
              </a:ext>
            </a:extLst>
          </p:cNvPr>
          <p:cNvPicPr>
            <a:picLocks noChangeAspect="1"/>
          </p:cNvPicPr>
          <p:nvPr/>
        </p:nvPicPr>
        <p:blipFill>
          <a:blip r:embed="rId4"/>
          <a:stretch>
            <a:fillRect/>
          </a:stretch>
        </p:blipFill>
        <p:spPr>
          <a:xfrm>
            <a:off x="412956" y="1494217"/>
            <a:ext cx="5938684" cy="3884023"/>
          </a:xfrm>
          <a:prstGeom prst="rect">
            <a:avLst/>
          </a:prstGeom>
        </p:spPr>
      </p:pic>
      <p:pic>
        <p:nvPicPr>
          <p:cNvPr id="12" name="Picture 11">
            <a:extLst>
              <a:ext uri="{FF2B5EF4-FFF2-40B4-BE49-F238E27FC236}">
                <a16:creationId xmlns:a16="http://schemas.microsoft.com/office/drawing/2014/main" id="{6702B336-A52B-995C-6345-B37AA43AA10C}"/>
              </a:ext>
            </a:extLst>
          </p:cNvPr>
          <p:cNvPicPr>
            <a:picLocks noChangeAspect="1"/>
          </p:cNvPicPr>
          <p:nvPr/>
        </p:nvPicPr>
        <p:blipFill>
          <a:blip r:embed="rId5"/>
          <a:stretch>
            <a:fillRect/>
          </a:stretch>
        </p:blipFill>
        <p:spPr>
          <a:xfrm>
            <a:off x="7709011" y="1819704"/>
            <a:ext cx="4197854" cy="2920467"/>
          </a:xfrm>
          <a:prstGeom prst="rect">
            <a:avLst/>
          </a:prstGeom>
        </p:spPr>
      </p:pic>
    </p:spTree>
    <p:extLst>
      <p:ext uri="{BB962C8B-B14F-4D97-AF65-F5344CB8AC3E}">
        <p14:creationId xmlns:p14="http://schemas.microsoft.com/office/powerpoint/2010/main" val="3852096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412955" y="924233"/>
            <a:ext cx="1943802" cy="369332"/>
          </a:xfrm>
          <a:prstGeom prst="rect">
            <a:avLst/>
          </a:prstGeom>
          <a:noFill/>
        </p:spPr>
        <p:txBody>
          <a:bodyPr wrap="none" rtlCol="0">
            <a:spAutoFit/>
          </a:bodyPr>
          <a:lstStyle/>
          <a:p>
            <a:r>
              <a:rPr lang="en-US" sz="1800" b="1" dirty="0">
                <a:effectLst/>
                <a:highlight>
                  <a:srgbClr val="FFFFFF"/>
                </a:highlight>
                <a:latin typeface="Times New Roman" panose="02020603050405020304" pitchFamily="18" charset="0"/>
                <a:ea typeface="Times New Roman" panose="02020603050405020304" pitchFamily="18" charset="0"/>
              </a:rPr>
              <a:t>c) Random forest </a:t>
            </a:r>
            <a:endParaRPr lang="en-US" dirty="0"/>
          </a:p>
        </p:txBody>
      </p:sp>
      <p:pic>
        <p:nvPicPr>
          <p:cNvPr id="13" name="Picture 12">
            <a:extLst>
              <a:ext uri="{FF2B5EF4-FFF2-40B4-BE49-F238E27FC236}">
                <a16:creationId xmlns:a16="http://schemas.microsoft.com/office/drawing/2014/main" id="{95FA0EA0-F78B-9B9A-3657-84D1DBDE8C20}"/>
              </a:ext>
            </a:extLst>
          </p:cNvPr>
          <p:cNvPicPr>
            <a:picLocks noChangeAspect="1"/>
          </p:cNvPicPr>
          <p:nvPr/>
        </p:nvPicPr>
        <p:blipFill>
          <a:blip r:embed="rId3"/>
          <a:stretch>
            <a:fillRect/>
          </a:stretch>
        </p:blipFill>
        <p:spPr>
          <a:xfrm>
            <a:off x="6503677" y="2867423"/>
            <a:ext cx="951363" cy="825030"/>
          </a:xfrm>
          <a:prstGeom prst="rect">
            <a:avLst/>
          </a:prstGeom>
        </p:spPr>
      </p:pic>
      <p:pic>
        <p:nvPicPr>
          <p:cNvPr id="4" name="Picture 3">
            <a:extLst>
              <a:ext uri="{FF2B5EF4-FFF2-40B4-BE49-F238E27FC236}">
                <a16:creationId xmlns:a16="http://schemas.microsoft.com/office/drawing/2014/main" id="{3C8971AF-4343-69D9-B956-77D272E880D1}"/>
              </a:ext>
            </a:extLst>
          </p:cNvPr>
          <p:cNvPicPr>
            <a:picLocks noChangeAspect="1"/>
          </p:cNvPicPr>
          <p:nvPr/>
        </p:nvPicPr>
        <p:blipFill>
          <a:blip r:embed="rId4"/>
          <a:stretch>
            <a:fillRect/>
          </a:stretch>
        </p:blipFill>
        <p:spPr>
          <a:xfrm>
            <a:off x="412955" y="1484225"/>
            <a:ext cx="5938684" cy="4051336"/>
          </a:xfrm>
          <a:prstGeom prst="rect">
            <a:avLst/>
          </a:prstGeom>
        </p:spPr>
      </p:pic>
      <p:pic>
        <p:nvPicPr>
          <p:cNvPr id="9" name="Picture 8">
            <a:extLst>
              <a:ext uri="{FF2B5EF4-FFF2-40B4-BE49-F238E27FC236}">
                <a16:creationId xmlns:a16="http://schemas.microsoft.com/office/drawing/2014/main" id="{9FAD0013-544B-B7B9-B092-353B482B6484}"/>
              </a:ext>
            </a:extLst>
          </p:cNvPr>
          <p:cNvPicPr>
            <a:picLocks noChangeAspect="1"/>
          </p:cNvPicPr>
          <p:nvPr/>
        </p:nvPicPr>
        <p:blipFill>
          <a:blip r:embed="rId5"/>
          <a:stretch>
            <a:fillRect/>
          </a:stretch>
        </p:blipFill>
        <p:spPr>
          <a:xfrm>
            <a:off x="7607078" y="1602658"/>
            <a:ext cx="4457103" cy="3637933"/>
          </a:xfrm>
          <a:prstGeom prst="rect">
            <a:avLst/>
          </a:prstGeom>
        </p:spPr>
      </p:pic>
    </p:spTree>
    <p:extLst>
      <p:ext uri="{BB962C8B-B14F-4D97-AF65-F5344CB8AC3E}">
        <p14:creationId xmlns:p14="http://schemas.microsoft.com/office/powerpoint/2010/main" val="3350191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412955" y="924233"/>
            <a:ext cx="2262158" cy="369332"/>
          </a:xfrm>
          <a:prstGeom prst="rect">
            <a:avLst/>
          </a:prstGeom>
          <a:noFill/>
        </p:spPr>
        <p:txBody>
          <a:bodyPr wrap="none" rtlCol="0">
            <a:spAutoFit/>
          </a:bodyPr>
          <a:lstStyle/>
          <a:p>
            <a:r>
              <a:rPr lang="en-US" b="1" dirty="0">
                <a:highlight>
                  <a:srgbClr val="FFFFFF"/>
                </a:highlight>
                <a:latin typeface="Times New Roman" panose="02020603050405020304" pitchFamily="18" charset="0"/>
                <a:ea typeface="Times New Roman" panose="02020603050405020304" pitchFamily="18" charset="0"/>
              </a:rPr>
              <a:t>d</a:t>
            </a:r>
            <a:r>
              <a:rPr lang="en-US" sz="1800" b="1" dirty="0">
                <a:effectLst/>
                <a:highlight>
                  <a:srgbClr val="FFFFFF"/>
                </a:highlight>
                <a:latin typeface="Times New Roman" panose="02020603050405020304" pitchFamily="18" charset="0"/>
                <a:ea typeface="Times New Roman" panose="02020603050405020304" pitchFamily="18" charset="0"/>
              </a:rPr>
              <a:t>) Gradient Boosting</a:t>
            </a:r>
            <a:endParaRPr lang="en-US" dirty="0"/>
          </a:p>
        </p:txBody>
      </p:sp>
      <p:pic>
        <p:nvPicPr>
          <p:cNvPr id="13" name="Picture 12">
            <a:extLst>
              <a:ext uri="{FF2B5EF4-FFF2-40B4-BE49-F238E27FC236}">
                <a16:creationId xmlns:a16="http://schemas.microsoft.com/office/drawing/2014/main" id="{95FA0EA0-F78B-9B9A-3657-84D1DBDE8C20}"/>
              </a:ext>
            </a:extLst>
          </p:cNvPr>
          <p:cNvPicPr>
            <a:picLocks noChangeAspect="1"/>
          </p:cNvPicPr>
          <p:nvPr/>
        </p:nvPicPr>
        <p:blipFill>
          <a:blip r:embed="rId3"/>
          <a:stretch>
            <a:fillRect/>
          </a:stretch>
        </p:blipFill>
        <p:spPr>
          <a:xfrm>
            <a:off x="5620317" y="2936249"/>
            <a:ext cx="951363" cy="825030"/>
          </a:xfrm>
          <a:prstGeom prst="rect">
            <a:avLst/>
          </a:prstGeom>
        </p:spPr>
      </p:pic>
      <p:pic>
        <p:nvPicPr>
          <p:cNvPr id="5" name="Picture 4">
            <a:extLst>
              <a:ext uri="{FF2B5EF4-FFF2-40B4-BE49-F238E27FC236}">
                <a16:creationId xmlns:a16="http://schemas.microsoft.com/office/drawing/2014/main" id="{6AAC097A-3002-35FB-A291-EBAF35F49B50}"/>
              </a:ext>
            </a:extLst>
          </p:cNvPr>
          <p:cNvPicPr>
            <a:picLocks noChangeAspect="1"/>
          </p:cNvPicPr>
          <p:nvPr/>
        </p:nvPicPr>
        <p:blipFill>
          <a:blip r:embed="rId4"/>
          <a:stretch>
            <a:fillRect/>
          </a:stretch>
        </p:blipFill>
        <p:spPr>
          <a:xfrm>
            <a:off x="419801" y="1442159"/>
            <a:ext cx="5017438" cy="4892943"/>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2FB73C05-04B3-D98C-F220-16D1B637E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4757" y="1809136"/>
            <a:ext cx="4778481" cy="3569110"/>
          </a:xfrm>
          <a:prstGeom prst="rect">
            <a:avLst/>
          </a:prstGeom>
        </p:spPr>
      </p:pic>
    </p:spTree>
    <p:extLst>
      <p:ext uri="{BB962C8B-B14F-4D97-AF65-F5344CB8AC3E}">
        <p14:creationId xmlns:p14="http://schemas.microsoft.com/office/powerpoint/2010/main" val="390216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373626" y="747252"/>
            <a:ext cx="2655599" cy="369332"/>
          </a:xfrm>
          <a:prstGeom prst="rect">
            <a:avLst/>
          </a:prstGeom>
          <a:noFill/>
        </p:spPr>
        <p:txBody>
          <a:bodyPr wrap="none" rtlCol="0">
            <a:spAutoFit/>
          </a:bodyPr>
          <a:lstStyle/>
          <a:p>
            <a:r>
              <a:rPr lang="en-US" b="1" dirty="0">
                <a:highlight>
                  <a:srgbClr val="FFFFFF"/>
                </a:highlight>
                <a:latin typeface="Times New Roman" panose="02020603050405020304" pitchFamily="18" charset="0"/>
                <a:ea typeface="Times New Roman" panose="02020603050405020304" pitchFamily="18" charset="0"/>
              </a:rPr>
              <a:t>2</a:t>
            </a:r>
            <a:r>
              <a:rPr lang="en-US" sz="1800" b="1" dirty="0">
                <a:effectLst/>
                <a:highlight>
                  <a:srgbClr val="FFFFFF"/>
                </a:highlight>
                <a:latin typeface="Times New Roman" panose="02020603050405020304" pitchFamily="18" charset="0"/>
                <a:ea typeface="Times New Roman" panose="02020603050405020304" pitchFamily="18" charset="0"/>
              </a:rPr>
              <a:t>) Visualizing the results </a:t>
            </a:r>
            <a:endParaRPr lang="en-US" dirty="0"/>
          </a:p>
        </p:txBody>
      </p:sp>
      <p:sp>
        <p:nvSpPr>
          <p:cNvPr id="4" name="TextBox 3">
            <a:extLst>
              <a:ext uri="{FF2B5EF4-FFF2-40B4-BE49-F238E27FC236}">
                <a16:creationId xmlns:a16="http://schemas.microsoft.com/office/drawing/2014/main" id="{AEF3FEF2-2FE7-5AC5-AC87-1362185D1950}"/>
              </a:ext>
            </a:extLst>
          </p:cNvPr>
          <p:cNvSpPr txBox="1"/>
          <p:nvPr/>
        </p:nvSpPr>
        <p:spPr>
          <a:xfrm>
            <a:off x="513735" y="1116584"/>
            <a:ext cx="6100916" cy="369332"/>
          </a:xfrm>
          <a:prstGeom prst="rect">
            <a:avLst/>
          </a:prstGeom>
          <a:noFill/>
        </p:spPr>
        <p:txBody>
          <a:bodyPr wrap="square">
            <a:spAutoFit/>
          </a:bodyPr>
          <a:lstStyle/>
          <a:p>
            <a:r>
              <a:rPr lang="en-US" sz="1800" b="1" dirty="0">
                <a:effectLst/>
                <a:highlight>
                  <a:srgbClr val="FFFFFF"/>
                </a:highlight>
                <a:latin typeface="Times New Roman" panose="02020603050405020304" pitchFamily="18" charset="0"/>
                <a:ea typeface="Times New Roman" panose="02020603050405020304" pitchFamily="18" charset="0"/>
              </a:rPr>
              <a:t>a) Accuracy score </a:t>
            </a:r>
            <a:endParaRPr lang="en-US" dirty="0"/>
          </a:p>
        </p:txBody>
      </p:sp>
      <p:pic>
        <p:nvPicPr>
          <p:cNvPr id="10" name="Picture 9" descr="A chart of different models&#10;&#10;Description automatically generated">
            <a:extLst>
              <a:ext uri="{FF2B5EF4-FFF2-40B4-BE49-F238E27FC236}">
                <a16:creationId xmlns:a16="http://schemas.microsoft.com/office/drawing/2014/main" id="{BB3B9681-609C-D1DD-5E25-6E4A858A2555}"/>
              </a:ext>
            </a:extLst>
          </p:cNvPr>
          <p:cNvPicPr>
            <a:picLocks noChangeAspect="1"/>
          </p:cNvPicPr>
          <p:nvPr/>
        </p:nvPicPr>
        <p:blipFill rotWithShape="1">
          <a:blip r:embed="rId3">
            <a:extLst>
              <a:ext uri="{28A0092B-C50C-407E-A947-70E740481C1C}">
                <a14:useLocalDpi xmlns:a14="http://schemas.microsoft.com/office/drawing/2010/main" val="0"/>
              </a:ext>
            </a:extLst>
          </a:blip>
          <a:srcRect r="11809"/>
          <a:stretch/>
        </p:blipFill>
        <p:spPr>
          <a:xfrm>
            <a:off x="6095999" y="1485916"/>
            <a:ext cx="5829259" cy="3483668"/>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3DFABFF9-39C9-E02A-9556-9D965E28C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42" y="1792159"/>
            <a:ext cx="4628535" cy="2826695"/>
          </a:xfrm>
          <a:prstGeom prst="rect">
            <a:avLst/>
          </a:prstGeom>
        </p:spPr>
      </p:pic>
      <p:pic>
        <p:nvPicPr>
          <p:cNvPr id="18" name="Picture 17">
            <a:extLst>
              <a:ext uri="{FF2B5EF4-FFF2-40B4-BE49-F238E27FC236}">
                <a16:creationId xmlns:a16="http://schemas.microsoft.com/office/drawing/2014/main" id="{6179491C-DC52-AD4F-B918-21527EE6701A}"/>
              </a:ext>
            </a:extLst>
          </p:cNvPr>
          <p:cNvPicPr>
            <a:picLocks noChangeAspect="1"/>
          </p:cNvPicPr>
          <p:nvPr/>
        </p:nvPicPr>
        <p:blipFill>
          <a:blip r:embed="rId5"/>
          <a:stretch>
            <a:fillRect/>
          </a:stretch>
        </p:blipFill>
        <p:spPr>
          <a:xfrm>
            <a:off x="4950566" y="2745969"/>
            <a:ext cx="1145433" cy="963561"/>
          </a:xfrm>
          <a:prstGeom prst="rect">
            <a:avLst/>
          </a:prstGeom>
        </p:spPr>
      </p:pic>
    </p:spTree>
    <p:extLst>
      <p:ext uri="{BB962C8B-B14F-4D97-AF65-F5344CB8AC3E}">
        <p14:creationId xmlns:p14="http://schemas.microsoft.com/office/powerpoint/2010/main" val="3430984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373626" y="747252"/>
            <a:ext cx="2655599" cy="369332"/>
          </a:xfrm>
          <a:prstGeom prst="rect">
            <a:avLst/>
          </a:prstGeom>
          <a:noFill/>
        </p:spPr>
        <p:txBody>
          <a:bodyPr wrap="none" rtlCol="0">
            <a:spAutoFit/>
          </a:bodyPr>
          <a:lstStyle/>
          <a:p>
            <a:r>
              <a:rPr lang="en-US" b="1" dirty="0">
                <a:highlight>
                  <a:srgbClr val="FFFFFF"/>
                </a:highlight>
                <a:latin typeface="Times New Roman" panose="02020603050405020304" pitchFamily="18" charset="0"/>
                <a:ea typeface="Times New Roman" panose="02020603050405020304" pitchFamily="18" charset="0"/>
              </a:rPr>
              <a:t>2</a:t>
            </a:r>
            <a:r>
              <a:rPr lang="en-US" sz="1800" b="1" dirty="0">
                <a:effectLst/>
                <a:highlight>
                  <a:srgbClr val="FFFFFF"/>
                </a:highlight>
                <a:latin typeface="Times New Roman" panose="02020603050405020304" pitchFamily="18" charset="0"/>
                <a:ea typeface="Times New Roman" panose="02020603050405020304" pitchFamily="18" charset="0"/>
              </a:rPr>
              <a:t>) Visualizing the results </a:t>
            </a:r>
            <a:endParaRPr lang="en-US" dirty="0"/>
          </a:p>
        </p:txBody>
      </p:sp>
      <p:sp>
        <p:nvSpPr>
          <p:cNvPr id="4" name="TextBox 3">
            <a:extLst>
              <a:ext uri="{FF2B5EF4-FFF2-40B4-BE49-F238E27FC236}">
                <a16:creationId xmlns:a16="http://schemas.microsoft.com/office/drawing/2014/main" id="{AEF3FEF2-2FE7-5AC5-AC87-1362185D1950}"/>
              </a:ext>
            </a:extLst>
          </p:cNvPr>
          <p:cNvSpPr txBox="1"/>
          <p:nvPr/>
        </p:nvSpPr>
        <p:spPr>
          <a:xfrm>
            <a:off x="513735" y="1116584"/>
            <a:ext cx="6100916" cy="369332"/>
          </a:xfrm>
          <a:prstGeom prst="rect">
            <a:avLst/>
          </a:prstGeom>
          <a:noFill/>
        </p:spPr>
        <p:txBody>
          <a:bodyPr wrap="square">
            <a:spAutoFit/>
          </a:bodyPr>
          <a:lstStyle/>
          <a:p>
            <a:r>
              <a:rPr lang="en-US" b="1" dirty="0">
                <a:highlight>
                  <a:srgbClr val="FFFFFF"/>
                </a:highlight>
                <a:latin typeface="Times New Roman" panose="02020603050405020304" pitchFamily="18" charset="0"/>
                <a:ea typeface="Times New Roman" panose="02020603050405020304" pitchFamily="18" charset="0"/>
              </a:rPr>
              <a:t>b</a:t>
            </a:r>
            <a:r>
              <a:rPr lang="en-US" sz="1800" b="1" dirty="0">
                <a:effectLst/>
                <a:highlight>
                  <a:srgbClr val="FFFFFF"/>
                </a:highlight>
                <a:latin typeface="Times New Roman" panose="02020603050405020304" pitchFamily="18" charset="0"/>
                <a:ea typeface="Times New Roman" panose="02020603050405020304" pitchFamily="18" charset="0"/>
              </a:rPr>
              <a:t>) ROC Curve </a:t>
            </a:r>
            <a:endParaRPr lang="en-US" dirty="0"/>
          </a:p>
        </p:txBody>
      </p:sp>
      <p:pic>
        <p:nvPicPr>
          <p:cNvPr id="18" name="Picture 17">
            <a:extLst>
              <a:ext uri="{FF2B5EF4-FFF2-40B4-BE49-F238E27FC236}">
                <a16:creationId xmlns:a16="http://schemas.microsoft.com/office/drawing/2014/main" id="{6179491C-DC52-AD4F-B918-21527EE6701A}"/>
              </a:ext>
            </a:extLst>
          </p:cNvPr>
          <p:cNvPicPr>
            <a:picLocks noChangeAspect="1"/>
          </p:cNvPicPr>
          <p:nvPr/>
        </p:nvPicPr>
        <p:blipFill>
          <a:blip r:embed="rId3"/>
          <a:stretch>
            <a:fillRect/>
          </a:stretch>
        </p:blipFill>
        <p:spPr>
          <a:xfrm>
            <a:off x="5523282" y="2947219"/>
            <a:ext cx="1145433" cy="96356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74AF655B-0DB7-79DE-FE97-58657893472C}"/>
              </a:ext>
            </a:extLst>
          </p:cNvPr>
          <p:cNvPicPr>
            <a:picLocks noChangeAspect="1"/>
          </p:cNvPicPr>
          <p:nvPr/>
        </p:nvPicPr>
        <p:blipFill rotWithShape="1">
          <a:blip r:embed="rId4">
            <a:extLst>
              <a:ext uri="{28A0092B-C50C-407E-A947-70E740481C1C}">
                <a14:useLocalDpi xmlns:a14="http://schemas.microsoft.com/office/drawing/2010/main" val="0"/>
              </a:ext>
            </a:extLst>
          </a:blip>
          <a:srcRect r="8739"/>
          <a:stretch/>
        </p:blipFill>
        <p:spPr>
          <a:xfrm>
            <a:off x="222998" y="1618610"/>
            <a:ext cx="5236896" cy="4683307"/>
          </a:xfrm>
          <a:prstGeom prst="rect">
            <a:avLst/>
          </a:prstGeom>
        </p:spPr>
      </p:pic>
      <p:pic>
        <p:nvPicPr>
          <p:cNvPr id="5" name="Picture 4" descr="A graph of a curve&#10;&#10;Description automatically generated with medium confidence">
            <a:extLst>
              <a:ext uri="{FF2B5EF4-FFF2-40B4-BE49-F238E27FC236}">
                <a16:creationId xmlns:a16="http://schemas.microsoft.com/office/drawing/2014/main" id="{280308B6-5575-B315-7D67-C275D9FFF616}"/>
              </a:ext>
            </a:extLst>
          </p:cNvPr>
          <p:cNvPicPr>
            <a:picLocks noChangeAspect="1"/>
          </p:cNvPicPr>
          <p:nvPr/>
        </p:nvPicPr>
        <p:blipFill rotWithShape="1">
          <a:blip r:embed="rId5">
            <a:extLst>
              <a:ext uri="{28A0092B-C50C-407E-A947-70E740481C1C}">
                <a14:useLocalDpi xmlns:a14="http://schemas.microsoft.com/office/drawing/2010/main" val="0"/>
              </a:ext>
            </a:extLst>
          </a:blip>
          <a:srcRect r="10813"/>
          <a:stretch/>
        </p:blipFill>
        <p:spPr>
          <a:xfrm>
            <a:off x="6806421" y="931918"/>
            <a:ext cx="5011953" cy="5676900"/>
          </a:xfrm>
          <a:prstGeom prst="rect">
            <a:avLst/>
          </a:prstGeom>
        </p:spPr>
      </p:pic>
    </p:spTree>
    <p:extLst>
      <p:ext uri="{BB962C8B-B14F-4D97-AF65-F5344CB8AC3E}">
        <p14:creationId xmlns:p14="http://schemas.microsoft.com/office/powerpoint/2010/main" val="2159170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344402" y="-161039"/>
            <a:ext cx="3503195"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800" b="1" dirty="0">
                <a:solidFill>
                  <a:schemeClr val="tx1">
                    <a:lumMod val="75000"/>
                    <a:lumOff val="25000"/>
                  </a:schemeClr>
                </a:solidFill>
              </a:rPr>
              <a:t>MACHINE LEARNING</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2" name="TextBox 1">
            <a:extLst>
              <a:ext uri="{FF2B5EF4-FFF2-40B4-BE49-F238E27FC236}">
                <a16:creationId xmlns:a16="http://schemas.microsoft.com/office/drawing/2014/main" id="{CD6DB2D8-1FDD-7301-BD16-15CBA495B71F}"/>
              </a:ext>
            </a:extLst>
          </p:cNvPr>
          <p:cNvSpPr txBox="1"/>
          <p:nvPr/>
        </p:nvSpPr>
        <p:spPr>
          <a:xfrm>
            <a:off x="373626" y="747252"/>
            <a:ext cx="2655599" cy="369332"/>
          </a:xfrm>
          <a:prstGeom prst="rect">
            <a:avLst/>
          </a:prstGeom>
          <a:noFill/>
        </p:spPr>
        <p:txBody>
          <a:bodyPr wrap="none" rtlCol="0">
            <a:spAutoFit/>
          </a:bodyPr>
          <a:lstStyle/>
          <a:p>
            <a:r>
              <a:rPr lang="en-US" b="1" dirty="0">
                <a:highlight>
                  <a:srgbClr val="FFFFFF"/>
                </a:highlight>
                <a:latin typeface="Times New Roman" panose="02020603050405020304" pitchFamily="18" charset="0"/>
                <a:ea typeface="Times New Roman" panose="02020603050405020304" pitchFamily="18" charset="0"/>
              </a:rPr>
              <a:t>2</a:t>
            </a:r>
            <a:r>
              <a:rPr lang="en-US" sz="1800" b="1" dirty="0">
                <a:effectLst/>
                <a:highlight>
                  <a:srgbClr val="FFFFFF"/>
                </a:highlight>
                <a:latin typeface="Times New Roman" panose="02020603050405020304" pitchFamily="18" charset="0"/>
                <a:ea typeface="Times New Roman" panose="02020603050405020304" pitchFamily="18" charset="0"/>
              </a:rPr>
              <a:t>) Visualizing the results </a:t>
            </a:r>
            <a:endParaRPr lang="en-US" dirty="0"/>
          </a:p>
        </p:txBody>
      </p:sp>
      <p:sp>
        <p:nvSpPr>
          <p:cNvPr id="4" name="TextBox 3">
            <a:extLst>
              <a:ext uri="{FF2B5EF4-FFF2-40B4-BE49-F238E27FC236}">
                <a16:creationId xmlns:a16="http://schemas.microsoft.com/office/drawing/2014/main" id="{AEF3FEF2-2FE7-5AC5-AC87-1362185D1950}"/>
              </a:ext>
            </a:extLst>
          </p:cNvPr>
          <p:cNvSpPr txBox="1"/>
          <p:nvPr/>
        </p:nvSpPr>
        <p:spPr>
          <a:xfrm>
            <a:off x="513735" y="1116584"/>
            <a:ext cx="6100916" cy="369332"/>
          </a:xfrm>
          <a:prstGeom prst="rect">
            <a:avLst/>
          </a:prstGeom>
          <a:noFill/>
        </p:spPr>
        <p:txBody>
          <a:bodyPr wrap="square">
            <a:spAutoFit/>
          </a:bodyPr>
          <a:lstStyle/>
          <a:p>
            <a:r>
              <a:rPr lang="en-US" sz="1800" b="1" dirty="0">
                <a:effectLst/>
                <a:highlight>
                  <a:srgbClr val="FFFFFF"/>
                </a:highlight>
                <a:latin typeface="Times New Roman" panose="02020603050405020304" pitchFamily="18" charset="0"/>
                <a:ea typeface="Times New Roman" panose="02020603050405020304" pitchFamily="18" charset="0"/>
              </a:rPr>
              <a:t>c) Confusion matrix  </a:t>
            </a:r>
            <a:endParaRPr lang="en-US" dirty="0"/>
          </a:p>
        </p:txBody>
      </p:sp>
      <p:pic>
        <p:nvPicPr>
          <p:cNvPr id="18" name="Picture 17">
            <a:extLst>
              <a:ext uri="{FF2B5EF4-FFF2-40B4-BE49-F238E27FC236}">
                <a16:creationId xmlns:a16="http://schemas.microsoft.com/office/drawing/2014/main" id="{6179491C-DC52-AD4F-B918-21527EE6701A}"/>
              </a:ext>
            </a:extLst>
          </p:cNvPr>
          <p:cNvPicPr>
            <a:picLocks noChangeAspect="1"/>
          </p:cNvPicPr>
          <p:nvPr/>
        </p:nvPicPr>
        <p:blipFill>
          <a:blip r:embed="rId3"/>
          <a:stretch>
            <a:fillRect/>
          </a:stretch>
        </p:blipFill>
        <p:spPr>
          <a:xfrm>
            <a:off x="5173009" y="2947219"/>
            <a:ext cx="1145433" cy="963561"/>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78D0A2AF-9A34-B939-1220-C4971D3A5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26" y="1485916"/>
            <a:ext cx="4503174" cy="5251768"/>
          </a:xfrm>
          <a:prstGeom prst="rect">
            <a:avLst/>
          </a:prstGeom>
        </p:spPr>
      </p:pic>
      <p:pic>
        <p:nvPicPr>
          <p:cNvPr id="9" name="Picture 8" descr="A group of blue and green squares&#10;&#10;Description automatically generated">
            <a:extLst>
              <a:ext uri="{FF2B5EF4-FFF2-40B4-BE49-F238E27FC236}">
                <a16:creationId xmlns:a16="http://schemas.microsoft.com/office/drawing/2014/main" id="{521F6419-B757-B0B4-1B53-70AB130FC32A}"/>
              </a:ext>
            </a:extLst>
          </p:cNvPr>
          <p:cNvPicPr>
            <a:picLocks noChangeAspect="1"/>
          </p:cNvPicPr>
          <p:nvPr/>
        </p:nvPicPr>
        <p:blipFill rotWithShape="1">
          <a:blip r:embed="rId5">
            <a:extLst>
              <a:ext uri="{28A0092B-C50C-407E-A947-70E740481C1C}">
                <a14:useLocalDpi xmlns:a14="http://schemas.microsoft.com/office/drawing/2010/main" val="0"/>
              </a:ext>
            </a:extLst>
          </a:blip>
          <a:srcRect r="10840"/>
          <a:stretch/>
        </p:blipFill>
        <p:spPr>
          <a:xfrm>
            <a:off x="6872828" y="614558"/>
            <a:ext cx="5299264" cy="3152140"/>
          </a:xfrm>
          <a:prstGeom prst="rect">
            <a:avLst/>
          </a:prstGeom>
        </p:spPr>
      </p:pic>
      <p:pic>
        <p:nvPicPr>
          <p:cNvPr id="10" name="Picture 9" descr="A comparison of a graph&#10;&#10;Description automatically generated with medium confidence">
            <a:extLst>
              <a:ext uri="{FF2B5EF4-FFF2-40B4-BE49-F238E27FC236}">
                <a16:creationId xmlns:a16="http://schemas.microsoft.com/office/drawing/2014/main" id="{A51566D1-2E10-A617-1B66-B555C0EF1B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2828" y="3547359"/>
            <a:ext cx="4910455" cy="3190325"/>
          </a:xfrm>
          <a:prstGeom prst="rect">
            <a:avLst/>
          </a:prstGeom>
        </p:spPr>
      </p:pic>
    </p:spTree>
    <p:extLst>
      <p:ext uri="{BB962C8B-B14F-4D97-AF65-F5344CB8AC3E}">
        <p14:creationId xmlns:p14="http://schemas.microsoft.com/office/powerpoint/2010/main" val="306704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49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SUGGESTION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612243" y="689096"/>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Business problems </a:t>
            </a:r>
          </a:p>
        </p:txBody>
      </p:sp>
      <p:sp>
        <p:nvSpPr>
          <p:cNvPr id="5" name="TextBox 4">
            <a:extLst>
              <a:ext uri="{FF2B5EF4-FFF2-40B4-BE49-F238E27FC236}">
                <a16:creationId xmlns:a16="http://schemas.microsoft.com/office/drawing/2014/main" id="{AFFE0D9F-E621-DCF9-1686-182AD97D1F92}"/>
              </a:ext>
            </a:extLst>
          </p:cNvPr>
          <p:cNvSpPr txBox="1"/>
          <p:nvPr/>
        </p:nvSpPr>
        <p:spPr>
          <a:xfrm>
            <a:off x="1092200" y="1256789"/>
            <a:ext cx="10388600" cy="5909310"/>
          </a:xfrm>
          <a:prstGeom prst="rect">
            <a:avLst/>
          </a:prstGeom>
          <a:noFill/>
        </p:spPr>
        <p:txBody>
          <a:bodyPr wrap="square">
            <a:spAutoFit/>
          </a:bodyPr>
          <a:lstStyle/>
          <a:p>
            <a:r>
              <a:rPr lang="en-US" b="1" dirty="0">
                <a:latin typeface="Times New Roman" panose="02020603050405020304" pitchFamily="18" charset="0"/>
              </a:rPr>
              <a:t>1</a:t>
            </a:r>
            <a:r>
              <a:rPr lang="en-US" dirty="0">
                <a:latin typeface="Times New Roman" panose="02020603050405020304" pitchFamily="18" charset="0"/>
              </a:rPr>
              <a:t>. </a:t>
            </a:r>
            <a:r>
              <a:rPr lang="en-US" b="1" i="0" dirty="0">
                <a:effectLst/>
                <a:latin typeface="Söhne"/>
              </a:rPr>
              <a:t>Dynamic Pricing and Discounts</a:t>
            </a:r>
            <a:endParaRPr lang="en-US" dirty="0">
              <a:latin typeface="Times New Roman" panose="02020603050405020304" pitchFamily="18" charset="0"/>
            </a:endParaRPr>
          </a:p>
          <a:p>
            <a:r>
              <a:rPr lang="en-US" dirty="0">
                <a:latin typeface="Times New Roman" panose="02020603050405020304" pitchFamily="18" charset="0"/>
              </a:rPr>
              <a:t>+ </a:t>
            </a:r>
            <a:r>
              <a:rPr lang="en-US" b="1" i="0" dirty="0">
                <a:effectLst/>
                <a:latin typeface="Söhne"/>
              </a:rPr>
              <a:t>Seasonal Adjustments</a:t>
            </a:r>
            <a:r>
              <a:rPr lang="en-US" b="0" i="0" dirty="0">
                <a:effectLst/>
                <a:latin typeface="Times New Roman" panose="02020603050405020304" pitchFamily="18" charset="0"/>
                <a:cs typeface="Times New Roman" panose="02020603050405020304" pitchFamily="18" charset="0"/>
              </a:rPr>
              <a:t>: Noticing that cancellations are highest in January due to price increases, the hotels should reconsider their pricing strategy for that month. Given that ADR is lowest in January, it might be beneficial to offer special discounts or promotions during this period to encourage bookings</a:t>
            </a:r>
          </a:p>
          <a:p>
            <a:r>
              <a:rPr lang="en-US" dirty="0">
                <a:latin typeface="Times New Roman" panose="02020603050405020304" pitchFamily="18" charset="0"/>
                <a:cs typeface="Times New Roman" panose="02020603050405020304" pitchFamily="18" charset="0"/>
              </a:rPr>
              <a:t>+ </a:t>
            </a:r>
            <a:r>
              <a:rPr lang="en-US" b="1" i="0" dirty="0">
                <a:effectLst/>
                <a:latin typeface="Söhne"/>
              </a:rPr>
              <a:t>Peak Pricing</a:t>
            </a:r>
            <a:r>
              <a:rPr lang="en-US" b="0" i="0" dirty="0">
                <a:solidFill>
                  <a:srgbClr val="D1D5DB"/>
                </a:solidFill>
                <a:effectLst/>
                <a:latin typeface="Söhne"/>
              </a:rPr>
              <a:t>: </a:t>
            </a:r>
            <a:r>
              <a:rPr lang="en-US" b="0" i="0" dirty="0">
                <a:effectLst/>
                <a:latin typeface="Times New Roman" panose="02020603050405020304" pitchFamily="18" charset="0"/>
                <a:cs typeface="Times New Roman" panose="02020603050405020304" pitchFamily="18" charset="0"/>
              </a:rPr>
              <a:t>August has the highest ADR, suggesting high demand. The hotel could employ a dynamic pricing strategy where prices slightly increase during peak times but offer non-refundable rates at discounted prices to reduce cancellations.</a:t>
            </a:r>
          </a:p>
          <a:p>
            <a:r>
              <a:rPr lang="en-US"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i="0" dirty="0">
                <a:effectLst/>
                <a:latin typeface="Söhne"/>
              </a:rPr>
              <a:t>Partnerships with Travel Agencies</a:t>
            </a:r>
          </a:p>
          <a:p>
            <a:pPr algn="l"/>
            <a:r>
              <a:rPr lang="en-US" b="0" i="0" dirty="0">
                <a:effectLst/>
                <a:latin typeface="Times New Roman" panose="02020603050405020304" pitchFamily="18" charset="0"/>
                <a:cs typeface="Times New Roman" panose="02020603050405020304" pitchFamily="18" charset="0"/>
              </a:rPr>
              <a:t>+With </a:t>
            </a:r>
            <a:r>
              <a:rPr lang="en-US" b="1" i="0" dirty="0">
                <a:effectLst/>
                <a:latin typeface="Times New Roman" panose="02020603050405020304" pitchFamily="18" charset="0"/>
                <a:cs typeface="Times New Roman" panose="02020603050405020304" pitchFamily="18" charset="0"/>
              </a:rPr>
              <a:t>47% </a:t>
            </a:r>
            <a:r>
              <a:rPr lang="en-US" b="0" i="0" dirty="0">
                <a:effectLst/>
                <a:latin typeface="Times New Roman" panose="02020603050405020304" pitchFamily="18" charset="0"/>
                <a:cs typeface="Times New Roman" panose="02020603050405020304" pitchFamily="18" charset="0"/>
              </a:rPr>
              <a:t>bookings coming from online travel agencies and </a:t>
            </a:r>
            <a:r>
              <a:rPr lang="en-US" b="1" i="0" dirty="0">
                <a:effectLst/>
                <a:latin typeface="Times New Roman" panose="02020603050405020304" pitchFamily="18" charset="0"/>
                <a:cs typeface="Times New Roman" panose="02020603050405020304" pitchFamily="18" charset="0"/>
              </a:rPr>
              <a:t>20% </a:t>
            </a:r>
            <a:r>
              <a:rPr lang="en-US" b="0" i="0" dirty="0">
                <a:effectLst/>
                <a:latin typeface="Times New Roman" panose="02020603050405020304" pitchFamily="18" charset="0"/>
                <a:cs typeface="Times New Roman" panose="02020603050405020304" pitchFamily="18" charset="0"/>
              </a:rPr>
              <a:t>from offline agencies, strengthening partnerships with these agencies can be beneficial. Consider offering special rates for agency customers, and in return, ask agencies to push for non-refundable bookings.</a:t>
            </a:r>
          </a:p>
          <a:p>
            <a:pPr algn="l"/>
            <a:r>
              <a:rPr lang="en-US" b="0" i="0" dirty="0">
                <a:effectLst/>
                <a:latin typeface="Times New Roman" panose="02020603050405020304" pitchFamily="18" charset="0"/>
                <a:cs typeface="Times New Roman" panose="02020603050405020304" pitchFamily="18" charset="0"/>
              </a:rPr>
              <a:t>+Collaborate with these agencies for joint marketing campaigns or bundle offers (like combining hotel stay with sightseeing tours) to attract more customers.</a:t>
            </a:r>
          </a:p>
          <a:p>
            <a:pPr algn="l"/>
            <a:r>
              <a:rPr lang="en-US" b="1" dirty="0">
                <a:latin typeface="Times New Roman" panose="02020603050405020304" pitchFamily="18" charset="0"/>
                <a:cs typeface="Times New Roman" panose="02020603050405020304" pitchFamily="18" charset="0"/>
              </a:rPr>
              <a:t>3. </a:t>
            </a:r>
            <a:r>
              <a:rPr lang="en-US" b="1" i="0" dirty="0">
                <a:effectLst/>
                <a:latin typeface="Times New Roman" panose="02020603050405020304" pitchFamily="18" charset="0"/>
                <a:cs typeface="Times New Roman" panose="02020603050405020304" pitchFamily="18" charset="0"/>
              </a:rPr>
              <a:t>Flexible Booking Policies with Incentives</a:t>
            </a:r>
            <a:r>
              <a:rPr lang="en-US" b="1" i="0" dirty="0">
                <a:solidFill>
                  <a:srgbClr val="D1D5DB"/>
                </a:solidFill>
                <a:effectLst/>
                <a:latin typeface="Times New Roman" panose="02020603050405020304" pitchFamily="18" charset="0"/>
                <a:cs typeface="Times New Roman" panose="02020603050405020304" pitchFamily="18" charset="0"/>
              </a:rPr>
              <a:t>:</a:t>
            </a:r>
          </a:p>
          <a:p>
            <a:pPr algn="l"/>
            <a:r>
              <a:rPr lang="en-US" b="0" i="0" dirty="0">
                <a:effectLst/>
                <a:latin typeface="Times New Roman" panose="02020603050405020304" pitchFamily="18" charset="0"/>
                <a:cs typeface="Times New Roman" panose="02020603050405020304" pitchFamily="18" charset="0"/>
              </a:rPr>
              <a:t>+ While non-refundable rates can deter cancellations, they might not be appealing to all. Therefore, provide a flexible booking option but with incentives for those who don't cancel. For instance, if a customer doesn't cancel, they might get a free meal, a discount for a room upgrade, or a discount on their next stay.</a:t>
            </a:r>
          </a:p>
          <a:p>
            <a:pPr algn="l"/>
            <a:r>
              <a:rPr lang="en-US" b="0" i="0" dirty="0">
                <a:effectLst/>
                <a:latin typeface="Times New Roman" panose="02020603050405020304" pitchFamily="18" charset="0"/>
                <a:cs typeface="Times New Roman" panose="02020603050405020304" pitchFamily="18" charset="0"/>
              </a:rPr>
              <a:t>+ Consider implementing a policy where customers can reschedule (instead of canceling) their stay to a future date without penalty. This ensures that the hotel retains the revenue even if the customer can't make their original dates</a:t>
            </a:r>
            <a:r>
              <a:rPr lang="en-US" b="0" i="0" dirty="0">
                <a:solidFill>
                  <a:srgbClr val="D1D5DB"/>
                </a:solidFill>
                <a:effectLst/>
                <a:latin typeface="Söhne"/>
              </a:rPr>
              <a:t>.</a:t>
            </a:r>
            <a:endParaRPr lang="en-US" b="1"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36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49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SUGGESTION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612243" y="689096"/>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Model Machine Learning</a:t>
            </a:r>
          </a:p>
        </p:txBody>
      </p:sp>
      <p:sp>
        <p:nvSpPr>
          <p:cNvPr id="4" name="TextBox 3">
            <a:extLst>
              <a:ext uri="{FF2B5EF4-FFF2-40B4-BE49-F238E27FC236}">
                <a16:creationId xmlns:a16="http://schemas.microsoft.com/office/drawing/2014/main" id="{0F282810-A4AF-25FD-0D5E-7ADB4D747277}"/>
              </a:ext>
            </a:extLst>
          </p:cNvPr>
          <p:cNvSpPr txBox="1"/>
          <p:nvPr/>
        </p:nvSpPr>
        <p:spPr>
          <a:xfrm>
            <a:off x="867683" y="1353893"/>
            <a:ext cx="3218542" cy="2490425"/>
          </a:xfrm>
          <a:prstGeom prst="rect">
            <a:avLst/>
          </a:prstGeom>
          <a:noFill/>
        </p:spPr>
        <p:txBody>
          <a:bodyPr wrap="square">
            <a:spAutoFit/>
          </a:bodyPr>
          <a:lstStyle/>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 </a:t>
            </a:r>
            <a:r>
              <a:rPr lang="en-US" sz="1500" b="1" dirty="0">
                <a:solidFill>
                  <a:srgbClr val="212121"/>
                </a:solidFill>
                <a:effectLst/>
                <a:latin typeface="Times New Roman" panose="02020603050405020304" pitchFamily="18" charset="0"/>
                <a:ea typeface="Times New Roman" panose="02020603050405020304" pitchFamily="18" charset="0"/>
              </a:rPr>
              <a:t>Accuracy:</a:t>
            </a:r>
            <a:br>
              <a:rPr lang="en-US" sz="1500" dirty="0">
                <a:solidFill>
                  <a:srgbClr val="212121"/>
                </a:solidFill>
                <a:effectLst/>
                <a:latin typeface="Times New Roman" panose="02020603050405020304" pitchFamily="18" charset="0"/>
                <a:ea typeface="Times New Roman" panose="02020603050405020304" pitchFamily="18" charset="0"/>
              </a:rPr>
            </a:br>
            <a:r>
              <a:rPr lang="en-US" sz="1500" dirty="0">
                <a:solidFill>
                  <a:srgbClr val="212121"/>
                </a:solidFill>
                <a:effectLst/>
                <a:latin typeface="Times New Roman" panose="02020603050405020304" pitchFamily="18" charset="0"/>
                <a:ea typeface="Times New Roman" panose="02020603050405020304" pitchFamily="18" charset="0"/>
              </a:rPr>
              <a:t>KNN: 84.85%</a:t>
            </a:r>
            <a:br>
              <a:rPr lang="en-US" sz="1500" dirty="0">
                <a:solidFill>
                  <a:srgbClr val="212121"/>
                </a:solidFill>
                <a:effectLst/>
                <a:latin typeface="Times New Roman" panose="02020603050405020304" pitchFamily="18" charset="0"/>
                <a:ea typeface="Times New Roman" panose="02020603050405020304" pitchFamily="18" charset="0"/>
              </a:rPr>
            </a:br>
            <a:r>
              <a:rPr lang="en-US" sz="1500" dirty="0">
                <a:solidFill>
                  <a:srgbClr val="212121"/>
                </a:solidFill>
                <a:effectLst/>
                <a:latin typeface="Times New Roman" panose="02020603050405020304" pitchFamily="18" charset="0"/>
                <a:ea typeface="Times New Roman" panose="02020603050405020304" pitchFamily="18" charset="0"/>
              </a:rPr>
              <a:t>Decision Tree: 91.37% </a:t>
            </a:r>
            <a:endParaRPr lang="en-US" sz="1500" dirty="0">
              <a:effectLst/>
              <a:latin typeface="Times New Roman" panose="02020603050405020304" pitchFamily="18" charset="0"/>
              <a:ea typeface="Times New Roman" panose="02020603050405020304" pitchFamily="18" charset="0"/>
            </a:endParaRPr>
          </a:p>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Random Forest: 95.99%</a:t>
            </a:r>
            <a:br>
              <a:rPr lang="en-US" sz="1500" dirty="0">
                <a:solidFill>
                  <a:srgbClr val="212121"/>
                </a:solidFill>
                <a:effectLst/>
                <a:latin typeface="Times New Roman" panose="02020603050405020304" pitchFamily="18" charset="0"/>
                <a:ea typeface="Times New Roman" panose="02020603050405020304" pitchFamily="18" charset="0"/>
              </a:rPr>
            </a:br>
            <a:r>
              <a:rPr lang="en-US" sz="1500" dirty="0">
                <a:solidFill>
                  <a:srgbClr val="212121"/>
                </a:solidFill>
                <a:effectLst/>
                <a:latin typeface="Times New Roman" panose="02020603050405020304" pitchFamily="18" charset="0"/>
                <a:ea typeface="Times New Roman" panose="02020603050405020304" pitchFamily="18" charset="0"/>
              </a:rPr>
              <a:t>Gradient Boosting: 86.54%</a:t>
            </a:r>
            <a:endParaRPr lang="en-US" sz="1500" dirty="0">
              <a:effectLst/>
              <a:latin typeface="Times New Roman" panose="02020603050405020304" pitchFamily="18" charset="0"/>
              <a:ea typeface="Times New Roman" panose="02020603050405020304" pitchFamily="18" charset="0"/>
            </a:endParaRPr>
          </a:p>
          <a:p>
            <a:r>
              <a:rPr lang="en-US" sz="1500" dirty="0">
                <a:solidFill>
                  <a:srgbClr val="212121"/>
                </a:solidFill>
                <a:effectLst/>
                <a:latin typeface="Times New Roman" panose="02020603050405020304" pitchFamily="18" charset="0"/>
                <a:ea typeface="Times New Roman" panose="02020603050405020304" pitchFamily="18" charset="0"/>
              </a:rPr>
              <a:t>The highest accuracy is obtained by the Random Forest model</a:t>
            </a:r>
            <a:endParaRPr lang="en-US" sz="1500" dirty="0"/>
          </a:p>
        </p:txBody>
      </p:sp>
      <p:sp>
        <p:nvSpPr>
          <p:cNvPr id="9" name="TextBox 8">
            <a:extLst>
              <a:ext uri="{FF2B5EF4-FFF2-40B4-BE49-F238E27FC236}">
                <a16:creationId xmlns:a16="http://schemas.microsoft.com/office/drawing/2014/main" id="{C6E2A765-B2CF-F0EF-9AF9-372F9C5917C3}"/>
              </a:ext>
            </a:extLst>
          </p:cNvPr>
          <p:cNvSpPr txBox="1"/>
          <p:nvPr/>
        </p:nvSpPr>
        <p:spPr>
          <a:xfrm>
            <a:off x="8244114" y="1353893"/>
            <a:ext cx="3809546" cy="2949077"/>
          </a:xfrm>
          <a:prstGeom prst="rect">
            <a:avLst/>
          </a:prstGeom>
          <a:noFill/>
        </p:spPr>
        <p:txBody>
          <a:bodyPr wrap="square">
            <a:spAutoFit/>
          </a:bodyPr>
          <a:lstStyle/>
          <a:p>
            <a:pPr marL="285750" marR="0">
              <a:spcBef>
                <a:spcPts val="600"/>
              </a:spcBef>
              <a:spcAft>
                <a:spcPts val="450"/>
              </a:spcAft>
            </a:pPr>
            <a:r>
              <a:rPr lang="en-US" sz="1500" b="1" dirty="0">
                <a:solidFill>
                  <a:srgbClr val="212121"/>
                </a:solidFill>
                <a:effectLst/>
                <a:latin typeface="Times New Roman" panose="02020603050405020304" pitchFamily="18" charset="0"/>
                <a:ea typeface="Times New Roman" panose="02020603050405020304" pitchFamily="18" charset="0"/>
              </a:rPr>
              <a:t>+ Precision</a:t>
            </a:r>
            <a:r>
              <a:rPr lang="en-US" sz="1500" dirty="0">
                <a:solidFill>
                  <a:srgbClr val="212121"/>
                </a:solidFill>
                <a:effectLst/>
                <a:latin typeface="Times New Roman" panose="02020603050405020304" pitchFamily="18" charset="0"/>
                <a:ea typeface="Times New Roman" panose="02020603050405020304" pitchFamily="18" charset="0"/>
              </a:rPr>
              <a:t>:</a:t>
            </a:r>
            <a:endParaRPr lang="en-US" sz="1500" dirty="0">
              <a:effectLst/>
              <a:latin typeface="Times New Roman" panose="02020603050405020304" pitchFamily="18" charset="0"/>
              <a:ea typeface="Times New Roman" panose="02020603050405020304" pitchFamily="18" charset="0"/>
            </a:endParaRPr>
          </a:p>
          <a:p>
            <a:pPr marL="400050" marR="0">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KNN: 78% </a:t>
            </a:r>
            <a:endParaRPr lang="en-US" sz="1500" dirty="0">
              <a:effectLst/>
              <a:latin typeface="Times New Roman" panose="02020603050405020304" pitchFamily="18" charset="0"/>
              <a:ea typeface="Times New Roman" panose="02020603050405020304" pitchFamily="18" charset="0"/>
            </a:endParaRPr>
          </a:p>
          <a:p>
            <a:pPr marL="4000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Decision Tree: 84% </a:t>
            </a:r>
            <a:endParaRPr lang="en-US" sz="1500" dirty="0">
              <a:effectLst/>
              <a:latin typeface="Times New Roman" panose="02020603050405020304" pitchFamily="18" charset="0"/>
              <a:ea typeface="Times New Roman" panose="02020603050405020304" pitchFamily="18" charset="0"/>
            </a:endParaRPr>
          </a:p>
          <a:p>
            <a:pPr marL="4000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Random Forest: 99% </a:t>
            </a:r>
            <a:endParaRPr lang="en-US" sz="1500" dirty="0">
              <a:effectLst/>
              <a:latin typeface="Times New Roman" panose="02020603050405020304" pitchFamily="18" charset="0"/>
              <a:ea typeface="Times New Roman" panose="02020603050405020304" pitchFamily="18" charset="0"/>
            </a:endParaRPr>
          </a:p>
          <a:p>
            <a:pPr marL="4000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Gradient Boosting: 89%  </a:t>
            </a:r>
            <a:endParaRPr lang="en-US" sz="15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600"/>
              </a:spcBef>
              <a:spcAft>
                <a:spcPts val="450"/>
              </a:spcAft>
              <a:buFont typeface="Wingdings" panose="05000000000000000000" pitchFamily="2" charset="2"/>
              <a:buChar char=""/>
            </a:pPr>
            <a:r>
              <a:rPr lang="en-US" sz="15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highest precision for class 1 is obtained by the Random Forest model.</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0861FD-94E8-4CF2-2A6D-8B5F714D20D1}"/>
              </a:ext>
            </a:extLst>
          </p:cNvPr>
          <p:cNvSpPr txBox="1"/>
          <p:nvPr/>
        </p:nvSpPr>
        <p:spPr>
          <a:xfrm>
            <a:off x="4642757" y="1389663"/>
            <a:ext cx="3601357" cy="2541721"/>
          </a:xfrm>
          <a:prstGeom prst="rect">
            <a:avLst/>
          </a:prstGeom>
          <a:noFill/>
        </p:spPr>
        <p:txBody>
          <a:bodyPr wrap="square">
            <a:spAutoFit/>
          </a:bodyPr>
          <a:lstStyle/>
          <a:p>
            <a:pPr marL="400050" marR="0">
              <a:spcBef>
                <a:spcPts val="600"/>
              </a:spcBef>
              <a:spcAft>
                <a:spcPts val="450"/>
              </a:spcAft>
            </a:pPr>
            <a:r>
              <a:rPr lang="en-US" sz="1500" b="1" dirty="0">
                <a:solidFill>
                  <a:srgbClr val="212121"/>
                </a:solidFill>
                <a:effectLst/>
                <a:latin typeface="Times New Roman" panose="02020603050405020304" pitchFamily="18" charset="0"/>
                <a:ea typeface="Times New Roman" panose="02020603050405020304" pitchFamily="18" charset="0"/>
              </a:rPr>
              <a:t>+ Recall:</a:t>
            </a:r>
            <a:endParaRPr lang="en-US" sz="1500" dirty="0">
              <a:effectLst/>
              <a:latin typeface="Times New Roman" panose="02020603050405020304" pitchFamily="18" charset="0"/>
              <a:ea typeface="Times New Roman" panose="02020603050405020304" pitchFamily="18" charset="0"/>
            </a:endParaRPr>
          </a:p>
          <a:p>
            <a:pPr marL="342900" marR="0" indent="-5715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KNN: 62% </a:t>
            </a:r>
            <a:endParaRPr lang="en-US" sz="1500" dirty="0">
              <a:effectLst/>
              <a:latin typeface="Times New Roman" panose="02020603050405020304" pitchFamily="18" charset="0"/>
              <a:ea typeface="Times New Roman" panose="02020603050405020304" pitchFamily="18" charset="0"/>
            </a:endParaRPr>
          </a:p>
          <a:p>
            <a:pPr marL="342900" marR="0" indent="-5715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Decision Tree: 85% </a:t>
            </a:r>
            <a:endParaRPr lang="en-US" sz="1500" dirty="0">
              <a:effectLst/>
              <a:latin typeface="Times New Roman" panose="02020603050405020304" pitchFamily="18" charset="0"/>
              <a:ea typeface="Times New Roman" panose="02020603050405020304" pitchFamily="18" charset="0"/>
            </a:endParaRPr>
          </a:p>
          <a:p>
            <a:pPr marL="342900" marR="0" indent="-5715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Random Forest: 87% </a:t>
            </a:r>
            <a:endParaRPr lang="en-US" sz="1500" dirty="0">
              <a:effectLst/>
              <a:latin typeface="Times New Roman" panose="02020603050405020304" pitchFamily="18" charset="0"/>
              <a:ea typeface="Times New Roman" panose="02020603050405020304" pitchFamily="18" charset="0"/>
            </a:endParaRPr>
          </a:p>
          <a:p>
            <a:r>
              <a:rPr lang="en-US" sz="1500" dirty="0">
                <a:solidFill>
                  <a:srgbClr val="212121"/>
                </a:solidFill>
                <a:effectLst/>
                <a:latin typeface="Times New Roman" panose="02020603050405020304" pitchFamily="18" charset="0"/>
                <a:ea typeface="Times New Roman" panose="02020603050405020304" pitchFamily="18" charset="0"/>
              </a:rPr>
              <a:t>Gradient Boosting: 58% </a:t>
            </a:r>
            <a:br>
              <a:rPr lang="en-US" sz="1500" dirty="0">
                <a:solidFill>
                  <a:srgbClr val="212121"/>
                </a:solidFill>
                <a:effectLst/>
                <a:latin typeface="Times New Roman" panose="02020603050405020304" pitchFamily="18" charset="0"/>
                <a:ea typeface="Times New Roman" panose="02020603050405020304" pitchFamily="18" charset="0"/>
              </a:rPr>
            </a:br>
            <a:r>
              <a:rPr lang="en-US" sz="1500" dirty="0">
                <a:solidFill>
                  <a:srgbClr val="212121"/>
                </a:solidFill>
                <a:effectLst/>
                <a:latin typeface="Times New Roman" panose="02020603050405020304" pitchFamily="18" charset="0"/>
                <a:ea typeface="Times New Roman" panose="02020603050405020304" pitchFamily="18" charset="0"/>
              </a:rPr>
              <a:t>=&gt; The highest recall for class 1 is obtained by the Random Forest model.</a:t>
            </a:r>
            <a:endParaRPr lang="en-US" sz="1500" dirty="0"/>
          </a:p>
        </p:txBody>
      </p:sp>
      <p:sp>
        <p:nvSpPr>
          <p:cNvPr id="15" name="TextBox 14">
            <a:extLst>
              <a:ext uri="{FF2B5EF4-FFF2-40B4-BE49-F238E27FC236}">
                <a16:creationId xmlns:a16="http://schemas.microsoft.com/office/drawing/2014/main" id="{6B41D3C6-DA92-1421-AF11-3BC010CE70E8}"/>
              </a:ext>
            </a:extLst>
          </p:cNvPr>
          <p:cNvSpPr txBox="1"/>
          <p:nvPr/>
        </p:nvSpPr>
        <p:spPr>
          <a:xfrm>
            <a:off x="889908" y="3733028"/>
            <a:ext cx="4844142" cy="2990562"/>
          </a:xfrm>
          <a:prstGeom prst="rect">
            <a:avLst/>
          </a:prstGeom>
          <a:noFill/>
        </p:spPr>
        <p:txBody>
          <a:bodyPr wrap="square">
            <a:spAutoFit/>
          </a:bodyPr>
          <a:lstStyle/>
          <a:p>
            <a:pPr marL="4000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 </a:t>
            </a:r>
            <a:r>
              <a:rPr lang="en-US" sz="1500" b="1" dirty="0">
                <a:solidFill>
                  <a:srgbClr val="212121"/>
                </a:solidFill>
                <a:effectLst/>
                <a:latin typeface="Times New Roman" panose="02020603050405020304" pitchFamily="18" charset="0"/>
                <a:ea typeface="Times New Roman" panose="02020603050405020304" pitchFamily="18" charset="0"/>
              </a:rPr>
              <a:t>F1-Score</a:t>
            </a:r>
            <a:r>
              <a:rPr lang="en-US" sz="1500" dirty="0">
                <a:solidFill>
                  <a:srgbClr val="212121"/>
                </a:solidFill>
                <a:effectLst/>
                <a:latin typeface="Times New Roman" panose="02020603050405020304" pitchFamily="18" charset="0"/>
                <a:ea typeface="Times New Roman" panose="02020603050405020304" pitchFamily="18" charset="0"/>
              </a:rPr>
              <a:t>: </a:t>
            </a:r>
            <a:endParaRPr lang="en-US" sz="1500" dirty="0">
              <a:effectLst/>
              <a:latin typeface="Times New Roman" panose="02020603050405020304" pitchFamily="18" charset="0"/>
              <a:ea typeface="Times New Roman" panose="02020603050405020304" pitchFamily="18" charset="0"/>
            </a:endParaRPr>
          </a:p>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KNN: 69% </a:t>
            </a:r>
            <a:endParaRPr lang="en-US" sz="1500" dirty="0">
              <a:effectLst/>
              <a:latin typeface="Times New Roman" panose="02020603050405020304" pitchFamily="18" charset="0"/>
              <a:ea typeface="Times New Roman" panose="02020603050405020304" pitchFamily="18" charset="0"/>
            </a:endParaRPr>
          </a:p>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Decision Tree: 84% </a:t>
            </a:r>
            <a:endParaRPr lang="en-US" sz="1500" dirty="0">
              <a:effectLst/>
              <a:latin typeface="Times New Roman" panose="02020603050405020304" pitchFamily="18" charset="0"/>
              <a:ea typeface="Times New Roman" panose="02020603050405020304" pitchFamily="18" charset="0"/>
            </a:endParaRPr>
          </a:p>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Random Forest: 92% </a:t>
            </a:r>
            <a:endParaRPr lang="en-US" sz="1500" dirty="0">
              <a:effectLst/>
              <a:latin typeface="Times New Roman" panose="02020603050405020304" pitchFamily="18" charset="0"/>
              <a:ea typeface="Times New Roman" panose="02020603050405020304" pitchFamily="18" charset="0"/>
            </a:endParaRPr>
          </a:p>
          <a:p>
            <a:pPr marL="285750" marR="0">
              <a:lnSpc>
                <a:spcPct val="150000"/>
              </a:lnSpc>
              <a:spcBef>
                <a:spcPts val="600"/>
              </a:spcBef>
              <a:spcAft>
                <a:spcPts val="450"/>
              </a:spcAft>
            </a:pPr>
            <a:r>
              <a:rPr lang="en-US" sz="1500" dirty="0">
                <a:solidFill>
                  <a:srgbClr val="212121"/>
                </a:solidFill>
                <a:effectLst/>
                <a:latin typeface="Times New Roman" panose="02020603050405020304" pitchFamily="18" charset="0"/>
                <a:ea typeface="Times New Roman" panose="02020603050405020304" pitchFamily="18" charset="0"/>
              </a:rPr>
              <a:t>Gradient Boosting: 70% </a:t>
            </a:r>
            <a:endParaRPr lang="en-US" sz="1500" dirty="0">
              <a:effectLst/>
              <a:latin typeface="Times New Roman" panose="02020603050405020304" pitchFamily="18" charset="0"/>
              <a:ea typeface="Times New Roman" panose="02020603050405020304" pitchFamily="18" charset="0"/>
            </a:endParaRPr>
          </a:p>
          <a:p>
            <a:pPr marL="342900" marR="0" lvl="0" indent="-342900">
              <a:spcBef>
                <a:spcPts val="600"/>
              </a:spcBef>
              <a:spcAft>
                <a:spcPts val="450"/>
              </a:spcAft>
              <a:buFont typeface="Wingdings" panose="05000000000000000000" pitchFamily="2" charset="2"/>
              <a:buChar char=""/>
            </a:pPr>
            <a:r>
              <a:rPr lang="en-US" sz="15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highest F1-Score for class 1 is obtained by the Random Forest model.</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6" name="Arrow: Notched Right 15">
            <a:extLst>
              <a:ext uri="{FF2B5EF4-FFF2-40B4-BE49-F238E27FC236}">
                <a16:creationId xmlns:a16="http://schemas.microsoft.com/office/drawing/2014/main" id="{DF24D72F-A6E0-054D-1A9D-0E27FC75A297}"/>
              </a:ext>
            </a:extLst>
          </p:cNvPr>
          <p:cNvSpPr/>
          <p:nvPr/>
        </p:nvSpPr>
        <p:spPr>
          <a:xfrm>
            <a:off x="5756275" y="4797715"/>
            <a:ext cx="2008868" cy="1059543"/>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Conclusion</a:t>
            </a:r>
          </a:p>
        </p:txBody>
      </p:sp>
      <p:sp>
        <p:nvSpPr>
          <p:cNvPr id="20" name="TextBox 19">
            <a:extLst>
              <a:ext uri="{FF2B5EF4-FFF2-40B4-BE49-F238E27FC236}">
                <a16:creationId xmlns:a16="http://schemas.microsoft.com/office/drawing/2014/main" id="{20FB965D-8BAA-ED63-311F-2F0A0210B2ED}"/>
              </a:ext>
            </a:extLst>
          </p:cNvPr>
          <p:cNvSpPr txBox="1"/>
          <p:nvPr/>
        </p:nvSpPr>
        <p:spPr>
          <a:xfrm>
            <a:off x="8036832" y="4626944"/>
            <a:ext cx="4016828" cy="1754326"/>
          </a:xfrm>
          <a:prstGeom prst="rect">
            <a:avLst/>
          </a:prstGeom>
          <a:noFill/>
        </p:spPr>
        <p:txBody>
          <a:bodyPr wrap="square">
            <a:spAutoFit/>
          </a:bodyPr>
          <a:lstStyle/>
          <a:p>
            <a:r>
              <a:rPr lang="en-US" sz="1800" b="1" dirty="0">
                <a:solidFill>
                  <a:srgbClr val="212121"/>
                </a:solidFill>
                <a:effectLst/>
                <a:latin typeface="Times New Roman" panose="02020603050405020304" pitchFamily="18" charset="0"/>
                <a:ea typeface="Times New Roman" panose="02020603050405020304" pitchFamily="18" charset="0"/>
              </a:rPr>
              <a:t>Conclusion</a:t>
            </a:r>
            <a:r>
              <a:rPr lang="en-US" sz="1800" dirty="0">
                <a:solidFill>
                  <a:srgbClr val="212121"/>
                </a:solidFill>
                <a:effectLst/>
                <a:latin typeface="Times New Roman" panose="02020603050405020304" pitchFamily="18" charset="0"/>
                <a:ea typeface="Times New Roman" panose="02020603050405020304" pitchFamily="18" charset="0"/>
              </a:rPr>
              <a:t>: Based on the results, the Random Forest model seems to be the best performer for predicting cancellations. It has the highest accuracy, precision, recall, and F1 score among all the models</a:t>
            </a:r>
            <a:endParaRPr lang="en-US" dirty="0"/>
          </a:p>
        </p:txBody>
      </p:sp>
    </p:spTree>
    <p:extLst>
      <p:ext uri="{BB962C8B-B14F-4D97-AF65-F5344CB8AC3E}">
        <p14:creationId xmlns:p14="http://schemas.microsoft.com/office/powerpoint/2010/main" val="579103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SCENARIO</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60546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TextBox 4">
            <a:extLst>
              <a:ext uri="{FF2B5EF4-FFF2-40B4-BE49-F238E27FC236}">
                <a16:creationId xmlns:a16="http://schemas.microsoft.com/office/drawing/2014/main" id="{51F370DF-793B-05C4-7351-167699A5DF6A}"/>
              </a:ext>
            </a:extLst>
          </p:cNvPr>
          <p:cNvSpPr txBox="1"/>
          <p:nvPr/>
        </p:nvSpPr>
        <p:spPr>
          <a:xfrm>
            <a:off x="267053" y="897868"/>
            <a:ext cx="5572257" cy="4613058"/>
          </a:xfrm>
          <a:prstGeom prst="rect">
            <a:avLst/>
          </a:prstGeom>
          <a:noFill/>
        </p:spPr>
        <p:txBody>
          <a:bodyPr wrap="square">
            <a:spAutoFit/>
          </a:bodyPr>
          <a:lstStyle/>
          <a:p>
            <a:pPr marL="0" marR="0">
              <a:lnSpc>
                <a:spcPct val="150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You are a Data Analyst at the famous city hotel named The Continental. The company is presently engaged in the business of operating City Hotel and Resort Hotel. But in the recent year, The hotel has witnessed </a:t>
            </a:r>
            <a:r>
              <a:rPr lang="en-US" sz="1800" b="1" dirty="0">
                <a:effectLst/>
                <a:latin typeface="Times New Roman" panose="02020603050405020304" pitchFamily="18" charset="0"/>
                <a:ea typeface="Times New Roman" panose="02020603050405020304" pitchFamily="18" charset="0"/>
              </a:rPr>
              <a:t>high cancellation rates</a:t>
            </a:r>
            <a:r>
              <a:rPr lang="en-US" sz="1800" dirty="0">
                <a:effectLst/>
                <a:latin typeface="Times New Roman" panose="02020603050405020304" pitchFamily="18" charset="0"/>
                <a:ea typeface="Times New Roman" panose="02020603050405020304" pitchFamily="18" charset="0"/>
              </a:rPr>
              <a:t>. Each of the branch hotels is now dealing with a number of issues as a result, including a significant </a:t>
            </a:r>
            <a:r>
              <a:rPr lang="en-US" sz="1800" b="1" dirty="0">
                <a:effectLst/>
                <a:latin typeface="Times New Roman" panose="02020603050405020304" pitchFamily="18" charset="0"/>
                <a:ea typeface="Times New Roman" panose="02020603050405020304" pitchFamily="18" charset="0"/>
              </a:rPr>
              <a:t>decline in revenues </a:t>
            </a:r>
            <a:r>
              <a:rPr lang="en-US" sz="1800" dirty="0">
                <a:effectLst/>
                <a:latin typeface="Times New Roman" panose="02020603050405020304" pitchFamily="18" charset="0"/>
                <a:ea typeface="Times New Roman" panose="02020603050405020304" pitchFamily="18" charset="0"/>
              </a:rPr>
              <a:t>and less than ideal hotel room use. As a result</a:t>
            </a:r>
            <a:r>
              <a:rPr lang="en-US" sz="1800" b="1" dirty="0">
                <a:effectLst/>
                <a:latin typeface="Times New Roman" panose="02020603050405020304" pitchFamily="18" charset="0"/>
                <a:ea typeface="Times New Roman" panose="02020603050405020304" pitchFamily="18" charset="0"/>
              </a:rPr>
              <a:t>,  lowering the cancellation rates is the highest priority</a:t>
            </a:r>
            <a:r>
              <a:rPr lang="en-US" sz="1800" dirty="0">
                <a:effectLst/>
                <a:latin typeface="Times New Roman" panose="02020603050405020304" pitchFamily="18" charset="0"/>
                <a:ea typeface="Times New Roman" panose="02020603050405020304" pitchFamily="18" charset="0"/>
              </a:rPr>
              <a:t> of the branch hotels to increase their efficiency in </a:t>
            </a:r>
            <a:r>
              <a:rPr lang="en-US" sz="1800" b="1" dirty="0">
                <a:effectLst/>
                <a:latin typeface="Times New Roman" panose="02020603050405020304" pitchFamily="18" charset="0"/>
                <a:ea typeface="Times New Roman" panose="02020603050405020304" pitchFamily="18" charset="0"/>
              </a:rPr>
              <a:t>generating revenue </a:t>
            </a:r>
            <a:r>
              <a:rPr lang="en-US" sz="1800" dirty="0">
                <a:effectLst/>
                <a:latin typeface="Times New Roman" panose="02020603050405020304" pitchFamily="18" charset="0"/>
                <a:ea typeface="Times New Roman" panose="02020603050405020304" pitchFamily="18" charset="0"/>
              </a:rPr>
              <a:t>and for us to offer thorough business advice to address this problem.</a:t>
            </a:r>
          </a:p>
        </p:txBody>
      </p:sp>
      <p:pic>
        <p:nvPicPr>
          <p:cNvPr id="7" name="Picture 6">
            <a:extLst>
              <a:ext uri="{FF2B5EF4-FFF2-40B4-BE49-F238E27FC236}">
                <a16:creationId xmlns:a16="http://schemas.microsoft.com/office/drawing/2014/main" id="{8A214F78-233A-8D31-703F-3909A1DFEB61}"/>
              </a:ext>
            </a:extLst>
          </p:cNvPr>
          <p:cNvPicPr>
            <a:picLocks noChangeAspect="1"/>
          </p:cNvPicPr>
          <p:nvPr/>
        </p:nvPicPr>
        <p:blipFill>
          <a:blip r:embed="rId3"/>
          <a:stretch>
            <a:fillRect/>
          </a:stretch>
        </p:blipFill>
        <p:spPr>
          <a:xfrm>
            <a:off x="9695578" y="929559"/>
            <a:ext cx="906618" cy="737871"/>
          </a:xfrm>
          <a:prstGeom prst="rect">
            <a:avLst/>
          </a:prstGeom>
        </p:spPr>
      </p:pic>
      <p:pic>
        <p:nvPicPr>
          <p:cNvPr id="12" name="Graphic 11" descr="Arrow: Slight curve with solid fill">
            <a:extLst>
              <a:ext uri="{FF2B5EF4-FFF2-40B4-BE49-F238E27FC236}">
                <a16:creationId xmlns:a16="http://schemas.microsoft.com/office/drawing/2014/main" id="{3039AC27-4F6C-B6BF-7163-34E95DF86C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061" y="2775676"/>
            <a:ext cx="1262332" cy="914400"/>
          </a:xfrm>
          <a:prstGeom prst="rect">
            <a:avLst/>
          </a:prstGeom>
        </p:spPr>
      </p:pic>
      <p:sp>
        <p:nvSpPr>
          <p:cNvPr id="13" name="TextBox 12">
            <a:extLst>
              <a:ext uri="{FF2B5EF4-FFF2-40B4-BE49-F238E27FC236}">
                <a16:creationId xmlns:a16="http://schemas.microsoft.com/office/drawing/2014/main" id="{E542464B-9835-EC7B-D653-5F65F894874B}"/>
              </a:ext>
            </a:extLst>
          </p:cNvPr>
          <p:cNvSpPr txBox="1"/>
          <p:nvPr/>
        </p:nvSpPr>
        <p:spPr>
          <a:xfrm>
            <a:off x="8370394" y="1762979"/>
            <a:ext cx="3660475" cy="2951064"/>
          </a:xfrm>
          <a:prstGeom prst="rect">
            <a:avLst/>
          </a:prstGeom>
          <a:noFill/>
        </p:spPr>
        <p:txBody>
          <a:bodyPr wrap="square" rtlCol="0">
            <a:spAutoFit/>
          </a:bodyPr>
          <a:lstStyle/>
          <a:p>
            <a:pPr marR="0" lvl="0">
              <a:lnSpc>
                <a:spcPct val="150000"/>
              </a:lnSpc>
              <a:spcBef>
                <a:spcPts val="0"/>
              </a:spcBef>
              <a:spcAft>
                <a:spcPts val="0"/>
              </a:spcAft>
            </a:pPr>
            <a:r>
              <a:rPr lang="en-US" sz="1800" u="none" strike="noStrike" dirty="0">
                <a:effectLst/>
                <a:latin typeface="Times New Roman" panose="02020603050405020304" pitchFamily="18" charset="0"/>
                <a:ea typeface="Times New Roman" panose="02020603050405020304" pitchFamily="18" charset="0"/>
              </a:rPr>
              <a:t>What are the factors that affect hotel reservation cancellations?</a:t>
            </a:r>
          </a:p>
          <a:p>
            <a:pPr marR="0" lvl="0">
              <a:lnSpc>
                <a:spcPct val="150000"/>
              </a:lnSpc>
              <a:spcBef>
                <a:spcPts val="0"/>
              </a:spcBef>
              <a:spcAft>
                <a:spcPts val="0"/>
              </a:spcAft>
            </a:pPr>
            <a:r>
              <a:rPr lang="en-US" sz="1800" u="none" strike="noStrike" dirty="0">
                <a:effectLst/>
                <a:latin typeface="Times New Roman" panose="02020603050405020304" pitchFamily="18" charset="0"/>
                <a:ea typeface="Times New Roman" panose="02020603050405020304" pitchFamily="18" charset="0"/>
              </a:rPr>
              <a:t>How can we make hotel reservation cancellations better?</a:t>
            </a:r>
          </a:p>
          <a:p>
            <a:pPr marR="0" lvl="0">
              <a:lnSpc>
                <a:spcPct val="150000"/>
              </a:lnSpc>
              <a:spcBef>
                <a:spcPts val="0"/>
              </a:spcBef>
              <a:spcAft>
                <a:spcPts val="800"/>
              </a:spcAft>
            </a:pPr>
            <a:r>
              <a:rPr lang="en-US" sz="1800" u="none" strike="noStrike" dirty="0">
                <a:effectLst/>
                <a:latin typeface="Times New Roman" panose="02020603050405020304" pitchFamily="18" charset="0"/>
                <a:ea typeface="Times New Roman" panose="02020603050405020304" pitchFamily="18" charset="0"/>
              </a:rPr>
              <a:t>How will hotels be assisted in making pricing and promotional decisions?</a:t>
            </a:r>
          </a:p>
        </p:txBody>
      </p:sp>
      <p:pic>
        <p:nvPicPr>
          <p:cNvPr id="16" name="Picture 15">
            <a:extLst>
              <a:ext uri="{FF2B5EF4-FFF2-40B4-BE49-F238E27FC236}">
                <a16:creationId xmlns:a16="http://schemas.microsoft.com/office/drawing/2014/main" id="{666412D6-77BA-943D-C8D8-1A8E23BE000C}"/>
              </a:ext>
            </a:extLst>
          </p:cNvPr>
          <p:cNvPicPr>
            <a:picLocks noChangeAspect="1"/>
          </p:cNvPicPr>
          <p:nvPr/>
        </p:nvPicPr>
        <p:blipFill>
          <a:blip r:embed="rId6"/>
          <a:stretch>
            <a:fillRect/>
          </a:stretch>
        </p:blipFill>
        <p:spPr>
          <a:xfrm>
            <a:off x="7961571" y="1924831"/>
            <a:ext cx="288408" cy="269694"/>
          </a:xfrm>
          <a:prstGeom prst="rect">
            <a:avLst/>
          </a:prstGeom>
        </p:spPr>
      </p:pic>
      <p:pic>
        <p:nvPicPr>
          <p:cNvPr id="17" name="Picture 16">
            <a:extLst>
              <a:ext uri="{FF2B5EF4-FFF2-40B4-BE49-F238E27FC236}">
                <a16:creationId xmlns:a16="http://schemas.microsoft.com/office/drawing/2014/main" id="{702E2D7C-DADB-4486-4420-E51A41C4E06F}"/>
              </a:ext>
            </a:extLst>
          </p:cNvPr>
          <p:cNvPicPr>
            <a:picLocks noChangeAspect="1"/>
          </p:cNvPicPr>
          <p:nvPr/>
        </p:nvPicPr>
        <p:blipFill>
          <a:blip r:embed="rId6"/>
          <a:stretch>
            <a:fillRect/>
          </a:stretch>
        </p:blipFill>
        <p:spPr>
          <a:xfrm>
            <a:off x="7961571" y="2775676"/>
            <a:ext cx="288408" cy="269694"/>
          </a:xfrm>
          <a:prstGeom prst="rect">
            <a:avLst/>
          </a:prstGeom>
        </p:spPr>
      </p:pic>
      <p:pic>
        <p:nvPicPr>
          <p:cNvPr id="18" name="Picture 17">
            <a:extLst>
              <a:ext uri="{FF2B5EF4-FFF2-40B4-BE49-F238E27FC236}">
                <a16:creationId xmlns:a16="http://schemas.microsoft.com/office/drawing/2014/main" id="{66E5851A-423D-6BD0-29A3-D63A96424C6D}"/>
              </a:ext>
            </a:extLst>
          </p:cNvPr>
          <p:cNvPicPr>
            <a:picLocks noChangeAspect="1"/>
          </p:cNvPicPr>
          <p:nvPr/>
        </p:nvPicPr>
        <p:blipFill>
          <a:blip r:embed="rId6"/>
          <a:stretch>
            <a:fillRect/>
          </a:stretch>
        </p:blipFill>
        <p:spPr>
          <a:xfrm>
            <a:off x="7961571" y="3614655"/>
            <a:ext cx="288408" cy="269694"/>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60546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EE650CE7-99A3-B411-43B0-A370BE2F5FE4}"/>
              </a:ext>
            </a:extLst>
          </p:cNvPr>
          <p:cNvSpPr txBox="1"/>
          <p:nvPr/>
        </p:nvSpPr>
        <p:spPr>
          <a:xfrm>
            <a:off x="136874" y="671826"/>
            <a:ext cx="6448315" cy="1856919"/>
          </a:xfrm>
          <a:prstGeom prst="rect">
            <a:avLst/>
          </a:prstGeom>
          <a:noFill/>
        </p:spPr>
        <p:txBody>
          <a:bodyPr wrap="square">
            <a:spAutoFit/>
          </a:bodyPr>
          <a:lstStyle/>
          <a:p>
            <a:pPr marL="457200" marR="0">
              <a:lnSpc>
                <a:spcPct val="150000"/>
              </a:lnSpc>
              <a:spcBef>
                <a:spcPts val="0"/>
              </a:spcBef>
              <a:spcAft>
                <a:spcPts val="800"/>
              </a:spcAft>
            </a:pPr>
            <a:r>
              <a:rPr lang="en-US" sz="1800" b="1" dirty="0">
                <a:solidFill>
                  <a:srgbClr val="222222"/>
                </a:solidFill>
                <a:effectLst/>
                <a:highlight>
                  <a:srgbClr val="FFFFFF"/>
                </a:highlight>
                <a:latin typeface="Times New Roman" panose="02020603050405020304" pitchFamily="18" charset="0"/>
                <a:ea typeface="Times New Roman" panose="02020603050405020304" pitchFamily="18" charset="0"/>
              </a:rPr>
              <a:t>The data set source </a:t>
            </a:r>
            <a:r>
              <a:rPr lang="en-US" sz="1800" dirty="0">
                <a:solidFill>
                  <a:srgbClr val="222222"/>
                </a:solidFill>
                <a:effectLst/>
                <a:highlight>
                  <a:srgbClr val="FFFFFF"/>
                </a:highlight>
                <a:latin typeface="Times New Roman" panose="02020603050405020304" pitchFamily="18" charset="0"/>
                <a:ea typeface="Times New Roman" panose="02020603050405020304" pitchFamily="18" charset="0"/>
              </a:rPr>
              <a:t>:</a:t>
            </a:r>
            <a:r>
              <a:rPr lang="en-US" sz="1800" i="1" u="sng" dirty="0">
                <a:solidFill>
                  <a:srgbClr val="1155CC"/>
                </a:solidFill>
                <a:effectLst/>
                <a:highlight>
                  <a:srgbClr val="FFFFFF"/>
                </a:highlight>
                <a:latin typeface="Times New Roman" panose="02020603050405020304" pitchFamily="18" charset="0"/>
                <a:ea typeface="Times New Roman" panose="02020603050405020304" pitchFamily="18" charset="0"/>
                <a:hlinkClick r:id="rId3"/>
              </a:rPr>
              <a:t>https://www.kaggle.com/jessemostipak/hotel-booking-demand</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222222"/>
                </a:solidFill>
                <a:effectLst/>
                <a:highlight>
                  <a:srgbClr val="FFFFFF"/>
                </a:highlight>
                <a:latin typeface="Times New Roman" panose="02020603050405020304" pitchFamily="18" charset="0"/>
                <a:ea typeface="Times New Roman" panose="02020603050405020304" pitchFamily="18" charset="0"/>
              </a:rPr>
              <a:t>     This data set consists of </a:t>
            </a:r>
            <a:r>
              <a:rPr lang="en-US" sz="1800" b="1" i="1" u="sng" dirty="0">
                <a:solidFill>
                  <a:srgbClr val="222222"/>
                </a:solidFill>
                <a:effectLst/>
                <a:highlight>
                  <a:srgbClr val="FFFFFF"/>
                </a:highlight>
                <a:latin typeface="Times New Roman" panose="02020603050405020304" pitchFamily="18" charset="0"/>
                <a:ea typeface="Times New Roman" panose="02020603050405020304" pitchFamily="18" charset="0"/>
              </a:rPr>
              <a:t>119,390</a:t>
            </a:r>
            <a:r>
              <a:rPr lang="en-US" sz="1800" dirty="0">
                <a:solidFill>
                  <a:srgbClr val="222222"/>
                </a:solidFill>
                <a:effectLst/>
                <a:highlight>
                  <a:srgbClr val="FFFFFF"/>
                </a:highlight>
                <a:latin typeface="Times New Roman" panose="02020603050405020304" pitchFamily="18" charset="0"/>
                <a:ea typeface="Times New Roman" panose="02020603050405020304" pitchFamily="18" charset="0"/>
              </a:rPr>
              <a:t> observations and holds booking data for a city hotel and a resort hotel from 2015 to 2017. . It has 32 variables which include: </a:t>
            </a:r>
            <a:endParaRPr lang="en-US" dirty="0"/>
          </a:p>
        </p:txBody>
      </p:sp>
      <p:graphicFrame>
        <p:nvGraphicFramePr>
          <p:cNvPr id="6" name="Table 5">
            <a:extLst>
              <a:ext uri="{FF2B5EF4-FFF2-40B4-BE49-F238E27FC236}">
                <a16:creationId xmlns:a16="http://schemas.microsoft.com/office/drawing/2014/main" id="{F9CAB8E5-6DA6-B537-C8D6-EFE5A7D87805}"/>
              </a:ext>
            </a:extLst>
          </p:cNvPr>
          <p:cNvGraphicFramePr>
            <a:graphicFrameLocks noGrp="1"/>
          </p:cNvGraphicFramePr>
          <p:nvPr>
            <p:extLst>
              <p:ext uri="{D42A27DB-BD31-4B8C-83A1-F6EECF244321}">
                <p14:modId xmlns:p14="http://schemas.microsoft.com/office/powerpoint/2010/main" val="2009227390"/>
              </p:ext>
            </p:extLst>
          </p:nvPr>
        </p:nvGraphicFramePr>
        <p:xfrm>
          <a:off x="7505292" y="1075493"/>
          <a:ext cx="4261138" cy="5461404"/>
        </p:xfrm>
        <a:graphic>
          <a:graphicData uri="http://schemas.openxmlformats.org/drawingml/2006/table">
            <a:tbl>
              <a:tblPr firstRow="1" firstCol="1" bandRow="1">
                <a:tableStyleId>{5940675A-B579-460E-94D1-54222C63F5DA}</a:tableStyleId>
              </a:tblPr>
              <a:tblGrid>
                <a:gridCol w="1997975">
                  <a:extLst>
                    <a:ext uri="{9D8B030D-6E8A-4147-A177-3AD203B41FA5}">
                      <a16:colId xmlns:a16="http://schemas.microsoft.com/office/drawing/2014/main" val="2546238152"/>
                    </a:ext>
                  </a:extLst>
                </a:gridCol>
                <a:gridCol w="2263163">
                  <a:extLst>
                    <a:ext uri="{9D8B030D-6E8A-4147-A177-3AD203B41FA5}">
                      <a16:colId xmlns:a16="http://schemas.microsoft.com/office/drawing/2014/main" val="3253377769"/>
                    </a:ext>
                  </a:extLst>
                </a:gridCol>
              </a:tblGrid>
              <a:tr h="388263">
                <a:tc>
                  <a:txBody>
                    <a:bodyPr/>
                    <a:lstStyle/>
                    <a:p>
                      <a:pPr marL="0" marR="0">
                        <a:lnSpc>
                          <a:spcPct val="107000"/>
                        </a:lnSpc>
                        <a:spcBef>
                          <a:spcPts val="0"/>
                        </a:spcBef>
                        <a:spcAft>
                          <a:spcPts val="0"/>
                        </a:spcAft>
                      </a:pPr>
                      <a:r>
                        <a:rPr lang="en-US" sz="700" b="1" dirty="0">
                          <a:solidFill>
                            <a:schemeClr val="tx1"/>
                          </a:solidFill>
                          <a:effectLst/>
                        </a:rPr>
                        <a:t>hotel :(H1 = Resort Hotel or H2 = City Hotel).</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reserved_room_type</a:t>
                      </a:r>
                      <a:r>
                        <a:rPr lang="en-US" sz="700" b="1" dirty="0">
                          <a:solidFill>
                            <a:schemeClr val="tx1"/>
                          </a:solidFill>
                          <a:effectLst/>
                        </a:rPr>
                        <a:t>: Code of room type reserved. Code is presented instead of designation for anonymity reasons.</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3503984118"/>
                  </a:ext>
                </a:extLst>
              </a:tr>
              <a:tr h="414113">
                <a:tc>
                  <a:txBody>
                    <a:bodyPr/>
                    <a:lstStyle/>
                    <a:p>
                      <a:pPr marL="0" marR="0">
                        <a:lnSpc>
                          <a:spcPct val="107000"/>
                        </a:lnSpc>
                        <a:spcBef>
                          <a:spcPts val="0"/>
                        </a:spcBef>
                        <a:spcAft>
                          <a:spcPts val="0"/>
                        </a:spcAft>
                      </a:pPr>
                      <a:r>
                        <a:rPr lang="en-US" sz="700" b="1">
                          <a:effectLst/>
                        </a:rPr>
                        <a:t> is_canceled Value: showing if the booking had been cancelled (1) or not (0).</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assigned_room_type</a:t>
                      </a:r>
                      <a:r>
                        <a:rPr lang="en-US" sz="700" b="1" dirty="0">
                          <a:solidFill>
                            <a:schemeClr val="tx1"/>
                          </a:solidFill>
                          <a:effectLst/>
                        </a:rPr>
                        <a:t>: Code for the type of room assigned to the booking. Code is presented instead of designation for anonymity reasons.</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4294852770"/>
                  </a:ext>
                </a:extLst>
              </a:tr>
              <a:tr h="414113">
                <a:tc>
                  <a:txBody>
                    <a:bodyPr/>
                    <a:lstStyle/>
                    <a:p>
                      <a:pPr marL="0" marR="0">
                        <a:lnSpc>
                          <a:spcPct val="107000"/>
                        </a:lnSpc>
                        <a:spcBef>
                          <a:spcPts val="0"/>
                        </a:spcBef>
                        <a:spcAft>
                          <a:spcPts val="0"/>
                        </a:spcAft>
                      </a:pPr>
                      <a:r>
                        <a:rPr lang="en-US" sz="700" b="1">
                          <a:effectLst/>
                        </a:rPr>
                        <a:t>lead_time: Number of days that elapsed between the entering date of the booking into the PMS and the arrival date.</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booking_changes</a:t>
                      </a:r>
                      <a:r>
                        <a:rPr lang="en-US" sz="700" b="1" dirty="0">
                          <a:solidFill>
                            <a:schemeClr val="tx1"/>
                          </a:solidFill>
                          <a:effectLst/>
                        </a:rPr>
                        <a:t>: How many times did booking changes happen</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3102911351"/>
                  </a:ext>
                </a:extLst>
              </a:tr>
              <a:tr h="272854">
                <a:tc>
                  <a:txBody>
                    <a:bodyPr/>
                    <a:lstStyle/>
                    <a:p>
                      <a:pPr marL="0" marR="0">
                        <a:lnSpc>
                          <a:spcPct val="107000"/>
                        </a:lnSpc>
                        <a:spcBef>
                          <a:spcPts val="0"/>
                        </a:spcBef>
                        <a:spcAft>
                          <a:spcPts val="0"/>
                        </a:spcAft>
                      </a:pPr>
                      <a:r>
                        <a:rPr lang="en-US" sz="700" b="1">
                          <a:effectLst/>
                        </a:rPr>
                        <a:t>arrival_date_year: Year of arrival date.</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deposit_type</a:t>
                      </a:r>
                      <a:r>
                        <a:rPr lang="en-US" sz="700" b="1" dirty="0">
                          <a:solidFill>
                            <a:schemeClr val="tx1"/>
                          </a:solidFill>
                          <a:effectLst/>
                        </a:rPr>
                        <a:t>: Indication on if the customer deposited something to confirm the booking.</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30900652"/>
                  </a:ext>
                </a:extLst>
              </a:tr>
              <a:tr h="272854">
                <a:tc>
                  <a:txBody>
                    <a:bodyPr/>
                    <a:lstStyle/>
                    <a:p>
                      <a:pPr marL="0" marR="0">
                        <a:lnSpc>
                          <a:spcPct val="107000"/>
                        </a:lnSpc>
                        <a:spcBef>
                          <a:spcPts val="0"/>
                        </a:spcBef>
                        <a:spcAft>
                          <a:spcPts val="0"/>
                        </a:spcAft>
                      </a:pPr>
                      <a:r>
                        <a:rPr lang="en-US" sz="700" b="1">
                          <a:effectLst/>
                        </a:rPr>
                        <a:t>arrival_date_month: The months in which guests are coming.</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a:solidFill>
                            <a:schemeClr val="tx1"/>
                          </a:solidFill>
                          <a:effectLst/>
                        </a:rPr>
                        <a:t>agent: If the booking happens through agents or not.</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1963476957"/>
                  </a:ext>
                </a:extLst>
              </a:tr>
              <a:tr h="414113">
                <a:tc>
                  <a:txBody>
                    <a:bodyPr/>
                    <a:lstStyle/>
                    <a:p>
                      <a:pPr marL="0" marR="0">
                        <a:lnSpc>
                          <a:spcPct val="107000"/>
                        </a:lnSpc>
                        <a:spcBef>
                          <a:spcPts val="0"/>
                        </a:spcBef>
                        <a:spcAft>
                          <a:spcPts val="0"/>
                        </a:spcAft>
                      </a:pPr>
                      <a:r>
                        <a:rPr lang="en-US" sz="700" b="1">
                          <a:effectLst/>
                        </a:rPr>
                        <a:t>arrival_date_week_number: Week number of year for arrival date.</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a:solidFill>
                            <a:schemeClr val="tx1"/>
                          </a:solidFill>
                          <a:effectLst/>
                        </a:rPr>
                        <a:t>company: If the booking happens through companies, the company ID that made the booking or responsible for paying the booking.</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1281588972"/>
                  </a:ext>
                </a:extLst>
              </a:tr>
              <a:tr h="414113">
                <a:tc>
                  <a:txBody>
                    <a:bodyPr/>
                    <a:lstStyle/>
                    <a:p>
                      <a:pPr marL="0" marR="0">
                        <a:lnSpc>
                          <a:spcPct val="107000"/>
                        </a:lnSpc>
                        <a:spcBef>
                          <a:spcPts val="0"/>
                        </a:spcBef>
                        <a:spcAft>
                          <a:spcPts val="0"/>
                        </a:spcAft>
                      </a:pPr>
                      <a:r>
                        <a:rPr lang="en-US" sz="700" b="1">
                          <a:effectLst/>
                        </a:rPr>
                        <a:t>arrival_date_day_of_month: Which day of the months guest is arriving.</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days_in_waiting_list</a:t>
                      </a:r>
                      <a:r>
                        <a:rPr lang="en-US" sz="700" b="1" dirty="0">
                          <a:solidFill>
                            <a:schemeClr val="tx1"/>
                          </a:solidFill>
                          <a:effectLst/>
                        </a:rPr>
                        <a:t>: Number of days the booking was on the waiting list before the confirmation to the customer.</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1688031686"/>
                  </a:ext>
                </a:extLst>
              </a:tr>
              <a:tr h="414113">
                <a:tc>
                  <a:txBody>
                    <a:bodyPr/>
                    <a:lstStyle/>
                    <a:p>
                      <a:pPr marL="0" marR="0">
                        <a:lnSpc>
                          <a:spcPct val="107000"/>
                        </a:lnSpc>
                        <a:spcBef>
                          <a:spcPts val="0"/>
                        </a:spcBef>
                        <a:spcAft>
                          <a:spcPts val="0"/>
                        </a:spcAft>
                      </a:pPr>
                      <a:r>
                        <a:rPr lang="en-US" sz="700" b="1">
                          <a:effectLst/>
                        </a:rPr>
                        <a:t>stays_in_weekend_nights: Number of weekend stay at night (Saturday or Sunday) the guest stayed or booked to stay at the hotel.</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customer_type</a:t>
                      </a:r>
                      <a:r>
                        <a:rPr lang="en-US" sz="700" b="1" dirty="0">
                          <a:solidFill>
                            <a:schemeClr val="tx1"/>
                          </a:solidFill>
                          <a:effectLst/>
                        </a:rPr>
                        <a:t>: Booking type like Transient – Transient-Party – Contract – Group.</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2326657215"/>
                  </a:ext>
                </a:extLst>
              </a:tr>
              <a:tr h="414113">
                <a:tc>
                  <a:txBody>
                    <a:bodyPr/>
                    <a:lstStyle/>
                    <a:p>
                      <a:pPr marL="0" marR="0">
                        <a:lnSpc>
                          <a:spcPct val="107000"/>
                        </a:lnSpc>
                        <a:spcBef>
                          <a:spcPts val="0"/>
                        </a:spcBef>
                        <a:spcAft>
                          <a:spcPts val="0"/>
                        </a:spcAft>
                      </a:pPr>
                      <a:r>
                        <a:rPr lang="en-US" sz="700" b="1">
                          <a:effectLst/>
                        </a:rPr>
                        <a:t>stays_in_week_nights: Number of weekdays stay at night (Monday to Friday) in the hotel.</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adr</a:t>
                      </a:r>
                      <a:r>
                        <a:rPr lang="en-US" sz="700" b="1" dirty="0">
                          <a:solidFill>
                            <a:schemeClr val="tx1"/>
                          </a:solidFill>
                          <a:effectLst/>
                        </a:rPr>
                        <a:t>: Average Daily Rates that described via way of means of dividing the sum of all accommodations transactions using entire numbers of staying nights.</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600453875"/>
                  </a:ext>
                </a:extLst>
              </a:tr>
              <a:tr h="272854">
                <a:tc>
                  <a:txBody>
                    <a:bodyPr/>
                    <a:lstStyle/>
                    <a:p>
                      <a:pPr marL="0" marR="0">
                        <a:lnSpc>
                          <a:spcPct val="107000"/>
                        </a:lnSpc>
                        <a:spcBef>
                          <a:spcPts val="0"/>
                        </a:spcBef>
                        <a:spcAft>
                          <a:spcPts val="0"/>
                        </a:spcAft>
                      </a:pPr>
                      <a:r>
                        <a:rPr lang="en-US" sz="700" b="1">
                          <a:effectLst/>
                        </a:rPr>
                        <a:t> adults: Number of adults.</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required_car_parking_spaces</a:t>
                      </a:r>
                      <a:r>
                        <a:rPr lang="en-US" sz="700" b="1" dirty="0">
                          <a:solidFill>
                            <a:schemeClr val="tx1"/>
                          </a:solidFill>
                          <a:effectLst/>
                        </a:rPr>
                        <a:t>: How many parking areas are necessary for the customers.</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2910099728"/>
                  </a:ext>
                </a:extLst>
              </a:tr>
              <a:tr h="272854">
                <a:tc>
                  <a:txBody>
                    <a:bodyPr/>
                    <a:lstStyle/>
                    <a:p>
                      <a:pPr marL="0" marR="0">
                        <a:lnSpc>
                          <a:spcPct val="107000"/>
                        </a:lnSpc>
                        <a:spcBef>
                          <a:spcPts val="0"/>
                        </a:spcBef>
                        <a:spcAft>
                          <a:spcPts val="0"/>
                        </a:spcAft>
                      </a:pPr>
                      <a:r>
                        <a:rPr lang="en-US" sz="700" b="1">
                          <a:effectLst/>
                        </a:rPr>
                        <a:t>children: Number of children.</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total_of_special_requests</a:t>
                      </a:r>
                      <a:r>
                        <a:rPr lang="en-US" sz="700" b="1" dirty="0">
                          <a:solidFill>
                            <a:schemeClr val="tx1"/>
                          </a:solidFill>
                          <a:effectLst/>
                        </a:rPr>
                        <a:t>: Total unique requests from consumers.</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4039028911"/>
                  </a:ext>
                </a:extLst>
              </a:tr>
              <a:tr h="414113">
                <a:tc>
                  <a:txBody>
                    <a:bodyPr/>
                    <a:lstStyle/>
                    <a:p>
                      <a:pPr marL="0" marR="0">
                        <a:lnSpc>
                          <a:spcPct val="107000"/>
                        </a:lnSpc>
                        <a:spcBef>
                          <a:spcPts val="0"/>
                        </a:spcBef>
                        <a:spcAft>
                          <a:spcPts val="0"/>
                        </a:spcAft>
                      </a:pPr>
                      <a:r>
                        <a:rPr lang="en-US" sz="700" b="1">
                          <a:effectLst/>
                        </a:rPr>
                        <a:t> babies: Number of babies.</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reservation_status</a:t>
                      </a:r>
                      <a:r>
                        <a:rPr lang="en-US" sz="700" b="1" dirty="0">
                          <a:solidFill>
                            <a:schemeClr val="tx1"/>
                          </a:solidFill>
                          <a:effectLst/>
                        </a:rPr>
                        <a:t>: The last status of reservation, assuming one of three categories: Canceled – booking was cancelled by the customer; Check-Out</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1048647710"/>
                  </a:ext>
                </a:extLst>
              </a:tr>
              <a:tr h="131595">
                <a:tc>
                  <a:txBody>
                    <a:bodyPr/>
                    <a:lstStyle/>
                    <a:p>
                      <a:pPr marL="0" marR="0">
                        <a:lnSpc>
                          <a:spcPct val="107000"/>
                        </a:lnSpc>
                        <a:spcBef>
                          <a:spcPts val="0"/>
                        </a:spcBef>
                        <a:spcAft>
                          <a:spcPts val="0"/>
                        </a:spcAft>
                      </a:pPr>
                      <a:r>
                        <a:rPr lang="en-US" sz="700" b="1">
                          <a:effectLst/>
                        </a:rPr>
                        <a:t>meal: Type of meal booked.</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reservation_status_date</a:t>
                      </a:r>
                      <a:r>
                        <a:rPr lang="en-US" sz="700" b="1" dirty="0">
                          <a:solidFill>
                            <a:schemeClr val="tx1"/>
                          </a:solidFill>
                          <a:effectLst/>
                        </a:rPr>
                        <a:t>: The last status date.</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2582570185"/>
                  </a:ext>
                </a:extLst>
              </a:tr>
              <a:tr h="405631">
                <a:tc>
                  <a:txBody>
                    <a:bodyPr/>
                    <a:lstStyle/>
                    <a:p>
                      <a:pPr marL="0" marR="0">
                        <a:lnSpc>
                          <a:spcPct val="107000"/>
                        </a:lnSpc>
                        <a:spcBef>
                          <a:spcPts val="0"/>
                        </a:spcBef>
                        <a:spcAft>
                          <a:spcPts val="0"/>
                        </a:spcAft>
                      </a:pPr>
                      <a:r>
                        <a:rPr lang="en-US" sz="700" b="1">
                          <a:effectLst/>
                        </a:rPr>
                        <a:t>country: Country of origin.</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is_repeated_guest</a:t>
                      </a:r>
                      <a:r>
                        <a:rPr lang="en-US" sz="700" b="1" dirty="0">
                          <a:solidFill>
                            <a:schemeClr val="tx1"/>
                          </a:solidFill>
                          <a:effectLst/>
                        </a:rPr>
                        <a:t>: The values indicating if the booking name was from a repeated guest (1) or not (0)</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840647118"/>
                  </a:ext>
                </a:extLst>
              </a:tr>
              <a:tr h="272854">
                <a:tc>
                  <a:txBody>
                    <a:bodyPr/>
                    <a:lstStyle/>
                    <a:p>
                      <a:pPr marL="0" marR="0">
                        <a:lnSpc>
                          <a:spcPct val="107000"/>
                        </a:lnSpc>
                        <a:spcBef>
                          <a:spcPts val="0"/>
                        </a:spcBef>
                        <a:spcAft>
                          <a:spcPts val="0"/>
                        </a:spcAft>
                      </a:pPr>
                      <a:r>
                        <a:rPr lang="en-US" sz="700" b="1">
                          <a:effectLst/>
                        </a:rPr>
                        <a:t>market_segment: Through which channel hotels were booked.</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previous_cancellations</a:t>
                      </a:r>
                      <a:r>
                        <a:rPr lang="en-US" sz="700" b="1" dirty="0">
                          <a:solidFill>
                            <a:schemeClr val="tx1"/>
                          </a:solidFill>
                          <a:effectLst/>
                        </a:rPr>
                        <a:t>: Show if the repeated guest has cancelled the booking before.</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3887804875"/>
                  </a:ext>
                </a:extLst>
              </a:tr>
              <a:tr h="272854">
                <a:tc>
                  <a:txBody>
                    <a:bodyPr/>
                    <a:lstStyle/>
                    <a:p>
                      <a:pPr marL="0" marR="0">
                        <a:lnSpc>
                          <a:spcPct val="107000"/>
                        </a:lnSpc>
                        <a:spcBef>
                          <a:spcPts val="0"/>
                        </a:spcBef>
                        <a:spcAft>
                          <a:spcPts val="0"/>
                        </a:spcAft>
                      </a:pPr>
                      <a:r>
                        <a:rPr lang="en-US" sz="700" b="1">
                          <a:effectLst/>
                        </a:rPr>
                        <a:t>distribution_channel: Booking distribution channel.</a:t>
                      </a:r>
                      <a:endParaRPr lang="en-US" sz="800" b="1">
                        <a:effectLst/>
                        <a:latin typeface="Times New Roman" panose="02020603050405020304" pitchFamily="18" charset="0"/>
                        <a:ea typeface="Times New Roman" panose="02020603050405020304" pitchFamily="18" charset="0"/>
                      </a:endParaRPr>
                    </a:p>
                  </a:txBody>
                  <a:tcPr marL="42738" marR="42738" marT="0" marB="0"/>
                </a:tc>
                <a:tc>
                  <a:txBody>
                    <a:bodyPr/>
                    <a:lstStyle/>
                    <a:p>
                      <a:pPr marL="0" marR="0">
                        <a:lnSpc>
                          <a:spcPct val="107000"/>
                        </a:lnSpc>
                        <a:spcBef>
                          <a:spcPts val="0"/>
                        </a:spcBef>
                        <a:spcAft>
                          <a:spcPts val="0"/>
                        </a:spcAft>
                      </a:pPr>
                      <a:r>
                        <a:rPr lang="en-US" sz="700" b="1" dirty="0" err="1">
                          <a:solidFill>
                            <a:schemeClr val="tx1"/>
                          </a:solidFill>
                          <a:effectLst/>
                        </a:rPr>
                        <a:t>previous_bookings_not_canceled</a:t>
                      </a:r>
                      <a:r>
                        <a:rPr lang="en-US" sz="700" b="1" dirty="0">
                          <a:solidFill>
                            <a:schemeClr val="tx1"/>
                          </a:solidFill>
                          <a:effectLst/>
                        </a:rPr>
                        <a:t>: Show if the repeated guest has not cancelled the booking before.</a:t>
                      </a:r>
                      <a:endParaRPr lang="en-US" sz="800" b="1" dirty="0">
                        <a:solidFill>
                          <a:schemeClr val="tx1"/>
                        </a:solidFill>
                        <a:effectLst/>
                        <a:latin typeface="Times New Roman" panose="02020603050405020304" pitchFamily="18" charset="0"/>
                        <a:ea typeface="Times New Roman" panose="02020603050405020304" pitchFamily="18" charset="0"/>
                      </a:endParaRPr>
                    </a:p>
                  </a:txBody>
                  <a:tcPr marL="42738" marR="42738" marT="0" marB="0"/>
                </a:tc>
                <a:extLst>
                  <a:ext uri="{0D108BD9-81ED-4DB2-BD59-A6C34878D82A}">
                    <a16:rowId xmlns:a16="http://schemas.microsoft.com/office/drawing/2014/main" val="468863092"/>
                  </a:ext>
                </a:extLst>
              </a:tr>
            </a:tbl>
          </a:graphicData>
        </a:graphic>
      </p:graphicFrame>
      <p:pic>
        <p:nvPicPr>
          <p:cNvPr id="15" name="Picture 14">
            <a:extLst>
              <a:ext uri="{FF2B5EF4-FFF2-40B4-BE49-F238E27FC236}">
                <a16:creationId xmlns:a16="http://schemas.microsoft.com/office/drawing/2014/main" id="{1798C36C-A7B2-DC3C-162B-237926B27822}"/>
              </a:ext>
            </a:extLst>
          </p:cNvPr>
          <p:cNvPicPr>
            <a:picLocks noChangeAspect="1"/>
          </p:cNvPicPr>
          <p:nvPr/>
        </p:nvPicPr>
        <p:blipFill>
          <a:blip r:embed="rId4"/>
          <a:stretch>
            <a:fillRect/>
          </a:stretch>
        </p:blipFill>
        <p:spPr>
          <a:xfrm>
            <a:off x="228600" y="2487341"/>
            <a:ext cx="6356589" cy="4179435"/>
          </a:xfrm>
          <a:prstGeom prst="rect">
            <a:avLst/>
          </a:prstGeom>
        </p:spPr>
      </p:pic>
    </p:spTree>
    <p:extLst>
      <p:ext uri="{BB962C8B-B14F-4D97-AF65-F5344CB8AC3E}">
        <p14:creationId xmlns:p14="http://schemas.microsoft.com/office/powerpoint/2010/main" val="424882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 Map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35732" y="2635250"/>
            <a:ext cx="1587500" cy="1574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Dataset </a:t>
            </a:r>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2131219" y="2635250"/>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 Overview</a:t>
            </a:r>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880422" y="2859915"/>
            <a:ext cx="1405231" cy="115828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Analyst</a:t>
            </a:r>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24860" y="1152073"/>
            <a:ext cx="1371600" cy="14473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Analyst and Finding </a:t>
            </a:r>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16018" y="4441069"/>
            <a:ext cx="1371598" cy="13404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Cancellation predict</a:t>
            </a:r>
          </a:p>
        </p:txBody>
      </p: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cxnSpLocks/>
            <a:stCxn id="27" idx="2"/>
            <a:endCxn id="5" idx="2"/>
          </p:cNvCxnSpPr>
          <p:nvPr/>
        </p:nvCxnSpPr>
        <p:spPr>
          <a:xfrm rot="10800000" flipH="1" flipV="1">
            <a:off x="4454523" y="1782583"/>
            <a:ext cx="1" cy="3328713"/>
          </a:xfrm>
          <a:prstGeom prst="bentConnector3">
            <a:avLst>
              <a:gd name="adj1" fmla="val -228600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5" name="Oval 4">
            <a:extLst>
              <a:ext uri="{FF2B5EF4-FFF2-40B4-BE49-F238E27FC236}">
                <a16:creationId xmlns:a16="http://schemas.microsoft.com/office/drawing/2014/main" id="{72B01E6B-CABF-BA92-C83A-28EA5EC6BBAF}"/>
              </a:ext>
              <a:ext uri="{C183D7F6-B498-43B3-948B-1728B52AA6E4}">
                <adec:decorative xmlns:adec="http://schemas.microsoft.com/office/drawing/2017/decorative" val="1"/>
              </a:ext>
            </a:extLst>
          </p:cNvPr>
          <p:cNvSpPr/>
          <p:nvPr/>
        </p:nvSpPr>
        <p:spPr>
          <a:xfrm>
            <a:off x="4454525" y="4317547"/>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cxnSp>
        <p:nvCxnSpPr>
          <p:cNvPr id="15" name="Straight Arrow Connector 14">
            <a:extLst>
              <a:ext uri="{FF2B5EF4-FFF2-40B4-BE49-F238E27FC236}">
                <a16:creationId xmlns:a16="http://schemas.microsoft.com/office/drawing/2014/main" id="{C945D3E5-9D03-6788-E99B-3A921C9660C9}"/>
              </a:ext>
              <a:ext uri="{C183D7F6-B498-43B3-948B-1728B52AA6E4}">
                <adec:decorative xmlns:adec="http://schemas.microsoft.com/office/drawing/2017/decorative" val="1"/>
              </a:ext>
            </a:extLst>
          </p:cNvPr>
          <p:cNvCxnSpPr>
            <a:cxnSpLocks/>
            <a:stCxn id="3" idx="6"/>
            <a:endCxn id="42" idx="2"/>
          </p:cNvCxnSpPr>
          <p:nvPr/>
        </p:nvCxnSpPr>
        <p:spPr>
          <a:xfrm>
            <a:off x="1723232" y="3422470"/>
            <a:ext cx="407987" cy="653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2F17BC8-28B5-A63C-8424-1BC524D0E9C1}"/>
              </a:ext>
              <a:ext uri="{C183D7F6-B498-43B3-948B-1728B52AA6E4}">
                <adec:decorative xmlns:adec="http://schemas.microsoft.com/office/drawing/2017/decorative" val="1"/>
              </a:ext>
            </a:extLst>
          </p:cNvPr>
          <p:cNvSpPr/>
          <p:nvPr/>
        </p:nvSpPr>
        <p:spPr>
          <a:xfrm>
            <a:off x="4454524" y="988834"/>
            <a:ext cx="1721989"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Processing </a:t>
            </a:r>
          </a:p>
        </p:txBody>
      </p:sp>
      <p:cxnSp>
        <p:nvCxnSpPr>
          <p:cNvPr id="31" name="Straight Arrow Connector 30">
            <a:extLst>
              <a:ext uri="{FF2B5EF4-FFF2-40B4-BE49-F238E27FC236}">
                <a16:creationId xmlns:a16="http://schemas.microsoft.com/office/drawing/2014/main" id="{43EFF0CD-A428-41AE-3F56-7074C4B0F790}"/>
              </a:ext>
              <a:ext uri="{C183D7F6-B498-43B3-948B-1728B52AA6E4}">
                <adec:decorative xmlns:adec="http://schemas.microsoft.com/office/drawing/2017/decorative" val="1"/>
              </a:ext>
            </a:extLst>
          </p:cNvPr>
          <p:cNvCxnSpPr>
            <a:cxnSpLocks/>
          </p:cNvCxnSpPr>
          <p:nvPr/>
        </p:nvCxnSpPr>
        <p:spPr>
          <a:xfrm>
            <a:off x="3678238" y="3429000"/>
            <a:ext cx="583211"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FEE337A-A59D-36B5-4E13-42DA96BCC73E}"/>
              </a:ext>
              <a:ext uri="{C183D7F6-B498-43B3-948B-1728B52AA6E4}">
                <adec:decorative xmlns:adec="http://schemas.microsoft.com/office/drawing/2017/decorative" val="1"/>
              </a:ext>
            </a:extLst>
          </p:cNvPr>
          <p:cNvCxnSpPr>
            <a:cxnSpLocks/>
            <a:stCxn id="27" idx="6"/>
            <a:endCxn id="5" idx="6"/>
          </p:cNvCxnSpPr>
          <p:nvPr/>
        </p:nvCxnSpPr>
        <p:spPr>
          <a:xfrm flipH="1">
            <a:off x="6042025" y="1782584"/>
            <a:ext cx="134488" cy="3328713"/>
          </a:xfrm>
          <a:prstGeom prst="bentConnector3">
            <a:avLst>
              <a:gd name="adj1" fmla="val -169978"/>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D934BB-9A7B-6FF0-A5C3-1F76C0F234D2}"/>
              </a:ext>
              <a:ext uri="{C183D7F6-B498-43B3-948B-1728B52AA6E4}">
                <adec:decorative xmlns:adec="http://schemas.microsoft.com/office/drawing/2017/decorative" val="1"/>
              </a:ext>
            </a:extLst>
          </p:cNvPr>
          <p:cNvCxnSpPr>
            <a:cxnSpLocks/>
            <a:endCxn id="73" idx="2"/>
          </p:cNvCxnSpPr>
          <p:nvPr/>
        </p:nvCxnSpPr>
        <p:spPr>
          <a:xfrm flipV="1">
            <a:off x="6374846" y="3439060"/>
            <a:ext cx="505576" cy="653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B8CBD0-5E44-4EC5-80D7-BB39906424D4}"/>
              </a:ext>
              <a:ext uri="{C183D7F6-B498-43B3-948B-1728B52AA6E4}">
                <adec:decorative xmlns:adec="http://schemas.microsoft.com/office/drawing/2017/decorative" val="1"/>
              </a:ext>
            </a:extLst>
          </p:cNvPr>
          <p:cNvCxnSpPr>
            <a:cxnSpLocks/>
          </p:cNvCxnSpPr>
          <p:nvPr/>
        </p:nvCxnSpPr>
        <p:spPr>
          <a:xfrm>
            <a:off x="8285653" y="3418940"/>
            <a:ext cx="31734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3D31A23-CA24-4EDE-B74E-4E9B5F10133D}"/>
              </a:ext>
              <a:ext uri="{C183D7F6-B498-43B3-948B-1728B52AA6E4}">
                <adec:decorative xmlns:adec="http://schemas.microsoft.com/office/drawing/2017/decorative" val="1"/>
              </a:ext>
            </a:extLst>
          </p:cNvPr>
          <p:cNvCxnSpPr>
            <a:cxnSpLocks/>
          </p:cNvCxnSpPr>
          <p:nvPr/>
        </p:nvCxnSpPr>
        <p:spPr>
          <a:xfrm rot="10800000" flipH="1" flipV="1">
            <a:off x="8824860" y="1875742"/>
            <a:ext cx="1" cy="3328713"/>
          </a:xfrm>
          <a:prstGeom prst="bentConnector3">
            <a:avLst>
              <a:gd name="adj1" fmla="val -228600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CB73C90C-09A6-A402-13CA-D7021EA420F1}"/>
              </a:ext>
              <a:ext uri="{C183D7F6-B498-43B3-948B-1728B52AA6E4}">
                <adec:decorative xmlns:adec="http://schemas.microsoft.com/office/drawing/2017/decorative" val="1"/>
              </a:ext>
            </a:extLst>
          </p:cNvPr>
          <p:cNvCxnSpPr>
            <a:cxnSpLocks/>
            <a:stCxn id="76" idx="6"/>
            <a:endCxn id="77" idx="6"/>
          </p:cNvCxnSpPr>
          <p:nvPr/>
        </p:nvCxnSpPr>
        <p:spPr>
          <a:xfrm flipH="1">
            <a:off x="10187616" y="1875742"/>
            <a:ext cx="8844" cy="3235554"/>
          </a:xfrm>
          <a:prstGeom prst="bentConnector3">
            <a:avLst>
              <a:gd name="adj1" fmla="val -2584803"/>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8F1F7B-3F48-2014-57C6-3BCC8D33DA00}"/>
              </a:ext>
              <a:ext uri="{C183D7F6-B498-43B3-948B-1728B52AA6E4}">
                <adec:decorative xmlns:adec="http://schemas.microsoft.com/office/drawing/2017/decorative" val="1"/>
              </a:ext>
            </a:extLst>
          </p:cNvPr>
          <p:cNvCxnSpPr>
            <a:cxnSpLocks/>
          </p:cNvCxnSpPr>
          <p:nvPr/>
        </p:nvCxnSpPr>
        <p:spPr>
          <a:xfrm>
            <a:off x="10433630" y="3418940"/>
            <a:ext cx="31734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35DEF684-BE4C-E492-E7BD-B1190FBC2200}"/>
              </a:ext>
            </a:extLst>
          </p:cNvPr>
          <p:cNvSpPr/>
          <p:nvPr/>
        </p:nvSpPr>
        <p:spPr>
          <a:xfrm>
            <a:off x="10746631" y="2843324"/>
            <a:ext cx="1291949" cy="115828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200" dirty="0"/>
              <a:t>Suggestion and conclusion</a:t>
            </a:r>
          </a:p>
        </p:txBody>
      </p:sp>
    </p:spTree>
    <p:extLst>
      <p:ext uri="{BB962C8B-B14F-4D97-AF65-F5344CB8AC3E}">
        <p14:creationId xmlns:p14="http://schemas.microsoft.com/office/powerpoint/2010/main" val="8437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92873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Import Libraries </a:t>
            </a:r>
          </a:p>
        </p:txBody>
      </p:sp>
      <p:pic>
        <p:nvPicPr>
          <p:cNvPr id="4" name="Picture 3" descr="A black and grey rectangular object&#10;&#10;Description automatically generated">
            <a:extLst>
              <a:ext uri="{FF2B5EF4-FFF2-40B4-BE49-F238E27FC236}">
                <a16:creationId xmlns:a16="http://schemas.microsoft.com/office/drawing/2014/main" id="{C7C67790-D7A0-C44C-2DC3-13DD9D2EA8AD}"/>
              </a:ext>
            </a:extLst>
          </p:cNvPr>
          <p:cNvPicPr>
            <a:picLocks noChangeAspect="1"/>
          </p:cNvPicPr>
          <p:nvPr/>
        </p:nvPicPr>
        <p:blipFill>
          <a:blip r:embed="rId3"/>
          <a:stretch>
            <a:fillRect/>
          </a:stretch>
        </p:blipFill>
        <p:spPr>
          <a:xfrm>
            <a:off x="6721642" y="984938"/>
            <a:ext cx="5241758" cy="1662010"/>
          </a:xfrm>
          <a:prstGeom prst="rect">
            <a:avLst/>
          </a:prstGeom>
        </p:spPr>
      </p:pic>
      <p:sp>
        <p:nvSpPr>
          <p:cNvPr id="9" name="TextBox 8">
            <a:extLst>
              <a:ext uri="{FF2B5EF4-FFF2-40B4-BE49-F238E27FC236}">
                <a16:creationId xmlns:a16="http://schemas.microsoft.com/office/drawing/2014/main" id="{0DDED27E-9E44-ECC8-7C4F-A505CA5137D4}"/>
              </a:ext>
            </a:extLst>
          </p:cNvPr>
          <p:cNvSpPr txBox="1"/>
          <p:nvPr/>
        </p:nvSpPr>
        <p:spPr>
          <a:xfrm>
            <a:off x="417095" y="1353895"/>
            <a:ext cx="6104020" cy="1200329"/>
          </a:xfrm>
          <a:prstGeom prst="rect">
            <a:avLst/>
          </a:prstGeom>
          <a:noFill/>
        </p:spPr>
        <p:txBody>
          <a:bodyPr wrap="square">
            <a:spAutoFit/>
          </a:bodyPr>
          <a:lstStyle/>
          <a:p>
            <a:r>
              <a:rPr lang="en-US" sz="1800" dirty="0">
                <a:solidFill>
                  <a:srgbClr val="222222"/>
                </a:solidFill>
                <a:effectLst/>
                <a:latin typeface="Times New Roman" panose="02020603050405020304" pitchFamily="18" charset="0"/>
                <a:ea typeface="Times New Roman" panose="02020603050405020304" pitchFamily="18" charset="0"/>
              </a:rPr>
              <a:t>After collecting data we have to import the necessary libraries to build machine learning models. </a:t>
            </a:r>
            <a:r>
              <a:rPr lang="en-US" sz="1800" dirty="0" err="1">
                <a:solidFill>
                  <a:srgbClr val="222222"/>
                </a:solidFill>
                <a:effectLst/>
                <a:latin typeface="Times New Roman" panose="02020603050405020304" pitchFamily="18" charset="0"/>
                <a:ea typeface="Times New Roman" panose="02020603050405020304" pitchFamily="18" charset="0"/>
              </a:rPr>
              <a:t>Numpy</a:t>
            </a:r>
            <a:r>
              <a:rPr lang="en-US" sz="1800" dirty="0">
                <a:solidFill>
                  <a:srgbClr val="222222"/>
                </a:solidFill>
                <a:effectLst/>
                <a:latin typeface="Times New Roman" panose="02020603050405020304" pitchFamily="18" charset="0"/>
                <a:ea typeface="Times New Roman" panose="02020603050405020304" pitchFamily="18" charset="0"/>
              </a:rPr>
              <a:t>, Pandas, </a:t>
            </a:r>
            <a:r>
              <a:rPr lang="en-US" sz="1800" dirty="0" err="1">
                <a:solidFill>
                  <a:srgbClr val="222222"/>
                </a:solidFill>
                <a:effectLst/>
                <a:latin typeface="Times New Roman" panose="02020603050405020304" pitchFamily="18" charset="0"/>
                <a:ea typeface="Times New Roman" panose="02020603050405020304" pitchFamily="18" charset="0"/>
              </a:rPr>
              <a:t>Matploilib</a:t>
            </a:r>
            <a:r>
              <a:rPr lang="en-US" sz="1800" dirty="0">
                <a:solidFill>
                  <a:srgbClr val="222222"/>
                </a:solidFill>
                <a:effectLst/>
                <a:latin typeface="Times New Roman" panose="02020603050405020304" pitchFamily="18" charset="0"/>
                <a:ea typeface="Times New Roman" panose="02020603050405020304" pitchFamily="18" charset="0"/>
              </a:rPr>
              <a:t>, and Seaborn are the known libraries used in the machine learning model</a:t>
            </a:r>
            <a:endParaRPr lang="en-US" dirty="0"/>
          </a:p>
        </p:txBody>
      </p:sp>
      <p:pic>
        <p:nvPicPr>
          <p:cNvPr id="10" name="Picture 9" descr="A black and white text on a grey background&#10;&#10;Description automatically generated">
            <a:extLst>
              <a:ext uri="{FF2B5EF4-FFF2-40B4-BE49-F238E27FC236}">
                <a16:creationId xmlns:a16="http://schemas.microsoft.com/office/drawing/2014/main" id="{13249DAF-7F02-5EBF-6067-C95F991C8D81}"/>
              </a:ext>
            </a:extLst>
          </p:cNvPr>
          <p:cNvPicPr>
            <a:picLocks noChangeAspect="1"/>
          </p:cNvPicPr>
          <p:nvPr/>
        </p:nvPicPr>
        <p:blipFill>
          <a:blip r:embed="rId4"/>
          <a:stretch>
            <a:fillRect/>
          </a:stretch>
        </p:blipFill>
        <p:spPr>
          <a:xfrm>
            <a:off x="6721642" y="2646948"/>
            <a:ext cx="5241758" cy="7366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DEA7433-BDA2-B627-4CD0-FF2117C68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4211" y="4180356"/>
            <a:ext cx="8070807" cy="2370015"/>
          </a:xfrm>
          <a:prstGeom prst="rect">
            <a:avLst/>
          </a:prstGeom>
        </p:spPr>
      </p:pic>
      <p:pic>
        <p:nvPicPr>
          <p:cNvPr id="16" name="Graphic 15" descr="Arrow: Rotate left with solid fill">
            <a:extLst>
              <a:ext uri="{FF2B5EF4-FFF2-40B4-BE49-F238E27FC236}">
                <a16:creationId xmlns:a16="http://schemas.microsoft.com/office/drawing/2014/main" id="{9306DA9C-4513-931E-57D2-1346045BD6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600" y="3241437"/>
            <a:ext cx="914400" cy="914400"/>
          </a:xfrm>
          <a:prstGeom prst="rect">
            <a:avLst/>
          </a:prstGeom>
        </p:spPr>
      </p:pic>
    </p:spTree>
    <p:extLst>
      <p:ext uri="{BB962C8B-B14F-4D97-AF65-F5344CB8AC3E}">
        <p14:creationId xmlns:p14="http://schemas.microsoft.com/office/powerpoint/2010/main" val="358990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5953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cleaning </a:t>
            </a:r>
          </a:p>
        </p:txBody>
      </p:sp>
      <p:sp>
        <p:nvSpPr>
          <p:cNvPr id="5" name="TextBox 4">
            <a:extLst>
              <a:ext uri="{FF2B5EF4-FFF2-40B4-BE49-F238E27FC236}">
                <a16:creationId xmlns:a16="http://schemas.microsoft.com/office/drawing/2014/main" id="{CC2D5FB7-8FC8-F7A9-F26D-B83B2D939822}"/>
              </a:ext>
            </a:extLst>
          </p:cNvPr>
          <p:cNvSpPr txBox="1"/>
          <p:nvPr/>
        </p:nvSpPr>
        <p:spPr>
          <a:xfrm>
            <a:off x="45807" y="1560488"/>
            <a:ext cx="3931003" cy="3776931"/>
          </a:xfrm>
          <a:prstGeom prst="rect">
            <a:avLst/>
          </a:prstGeom>
          <a:noFill/>
        </p:spPr>
        <p:txBody>
          <a:bodyPr wrap="square">
            <a:spAutoFit/>
          </a:bodyPr>
          <a:lstStyle/>
          <a:p>
            <a:pPr marL="0" marR="0" indent="228600" algn="just">
              <a:lnSpc>
                <a:spcPct val="150000"/>
              </a:lnSpc>
              <a:spcBef>
                <a:spcPts val="0"/>
              </a:spcBef>
              <a:spcAft>
                <a:spcPts val="800"/>
              </a:spcAft>
            </a:pPr>
            <a:r>
              <a:rPr lang="en-US" sz="1800" dirty="0">
                <a:solidFill>
                  <a:srgbClr val="222222"/>
                </a:solidFill>
                <a:effectLst/>
                <a:latin typeface="Times New Roman" panose="02020603050405020304" pitchFamily="18" charset="0"/>
                <a:ea typeface="Times New Roman" panose="02020603050405020304" pitchFamily="18" charset="0"/>
              </a:rPr>
              <a:t>Some steps which are used to clean data are: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685800" algn="l"/>
              </a:tabLst>
            </a:pPr>
            <a:r>
              <a:rPr lang="en-US" sz="1800" dirty="0">
                <a:solidFill>
                  <a:srgbClr val="222222"/>
                </a:solidFill>
                <a:effectLst/>
                <a:latin typeface="Times New Roman" panose="02020603050405020304" pitchFamily="18" charset="0"/>
                <a:ea typeface="Times New Roman" panose="02020603050405020304" pitchFamily="18" charset="0"/>
              </a:rPr>
              <a:t>Remove missing values, outliers, and unnecessary rows/ columns.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685800" algn="l"/>
              </a:tabLst>
            </a:pPr>
            <a:r>
              <a:rPr lang="en-US" sz="1800" dirty="0">
                <a:solidFill>
                  <a:srgbClr val="222222"/>
                </a:solidFill>
                <a:effectLst/>
                <a:latin typeface="Times New Roman" panose="02020603050405020304" pitchFamily="18" charset="0"/>
                <a:ea typeface="Times New Roman" panose="02020603050405020304" pitchFamily="18" charset="0"/>
              </a:rPr>
              <a:t>Check and impute null values.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685800" algn="l"/>
              </a:tabLst>
            </a:pPr>
            <a:r>
              <a:rPr lang="en-US" sz="1800" dirty="0">
                <a:solidFill>
                  <a:srgbClr val="222222"/>
                </a:solidFill>
                <a:effectLst/>
                <a:latin typeface="Times New Roman" panose="02020603050405020304" pitchFamily="18" charset="0"/>
                <a:ea typeface="Times New Roman" panose="02020603050405020304" pitchFamily="18" charset="0"/>
              </a:rPr>
              <a:t>Check Imbalanced data.</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685800" algn="l"/>
              </a:tabLst>
            </a:pPr>
            <a:r>
              <a:rPr lang="en-US" sz="1800" dirty="0">
                <a:solidFill>
                  <a:srgbClr val="222222"/>
                </a:solidFill>
                <a:effectLst/>
                <a:latin typeface="Times New Roman" panose="02020603050405020304" pitchFamily="18" charset="0"/>
                <a:ea typeface="Times New Roman" panose="02020603050405020304" pitchFamily="18" charset="0"/>
              </a:rPr>
              <a:t>Re-indexing and reformatting our data.</a:t>
            </a:r>
            <a:endParaRPr lang="en-US" sz="1800" dirty="0">
              <a:effectLst/>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F386789F-AB59-9AB1-1406-8EB9136B5273}"/>
              </a:ext>
            </a:extLst>
          </p:cNvPr>
          <p:cNvSpPr txBox="1"/>
          <p:nvPr/>
        </p:nvSpPr>
        <p:spPr>
          <a:xfrm>
            <a:off x="6344400" y="1078387"/>
            <a:ext cx="4086225" cy="873572"/>
          </a:xfrm>
          <a:prstGeom prst="rect">
            <a:avLst/>
          </a:prstGeom>
          <a:noFill/>
        </p:spPr>
        <p:txBody>
          <a:bodyPr wrap="square">
            <a:spAutoFit/>
          </a:bodyPr>
          <a:lstStyle/>
          <a:p>
            <a:pPr marL="0" marR="0" indent="457200">
              <a:lnSpc>
                <a:spcPct val="150000"/>
              </a:lnSpc>
              <a:spcBef>
                <a:spcPts val="0"/>
              </a:spcBef>
            </a:pPr>
            <a:r>
              <a:rPr lang="en-US" sz="1800" b="1" dirty="0">
                <a:solidFill>
                  <a:srgbClr val="222222"/>
                </a:solidFill>
                <a:effectLst/>
                <a:latin typeface="Times New Roman" panose="02020603050405020304" pitchFamily="18" charset="0"/>
                <a:ea typeface="Times New Roman" panose="02020603050405020304" pitchFamily="18" charset="0"/>
              </a:rPr>
              <a:t>First</a:t>
            </a:r>
            <a:r>
              <a:rPr lang="en-US" sz="1800" dirty="0">
                <a:solidFill>
                  <a:srgbClr val="222222"/>
                </a:solidFill>
                <a:effectLst/>
                <a:latin typeface="Times New Roman" panose="02020603050405020304" pitchFamily="18" charset="0"/>
                <a:ea typeface="Times New Roman" panose="02020603050405020304" pitchFamily="18" charset="0"/>
              </a:rPr>
              <a:t>, have to check if our data holds      duplicate values.</a:t>
            </a:r>
            <a:endParaRPr lang="en-US" sz="1600" dirty="0">
              <a:effectLst/>
              <a:latin typeface="Times New Roman" panose="02020603050405020304" pitchFamily="18" charset="0"/>
              <a:ea typeface="Times New Roman" panose="02020603050405020304" pitchFamily="18" charset="0"/>
            </a:endParaRPr>
          </a:p>
        </p:txBody>
      </p:sp>
      <p:pic>
        <p:nvPicPr>
          <p:cNvPr id="22" name="Picture 21" descr="A screen shot of a computer&#10;&#10;Description automatically generated">
            <a:extLst>
              <a:ext uri="{FF2B5EF4-FFF2-40B4-BE49-F238E27FC236}">
                <a16:creationId xmlns:a16="http://schemas.microsoft.com/office/drawing/2014/main" id="{4A4FF3E1-CDDB-6B7D-D070-2D349634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255" y="2096946"/>
            <a:ext cx="4086225" cy="1395029"/>
          </a:xfrm>
          <a:prstGeom prst="rect">
            <a:avLst/>
          </a:prstGeom>
        </p:spPr>
      </p:pic>
      <p:sp>
        <p:nvSpPr>
          <p:cNvPr id="24" name="TextBox 23">
            <a:extLst>
              <a:ext uri="{FF2B5EF4-FFF2-40B4-BE49-F238E27FC236}">
                <a16:creationId xmlns:a16="http://schemas.microsoft.com/office/drawing/2014/main" id="{87B38535-2A6B-9B4F-CD6B-CB43E6C50633}"/>
              </a:ext>
            </a:extLst>
          </p:cNvPr>
          <p:cNvSpPr txBox="1"/>
          <p:nvPr/>
        </p:nvSpPr>
        <p:spPr>
          <a:xfrm>
            <a:off x="6344400" y="3709043"/>
            <a:ext cx="5245328" cy="646331"/>
          </a:xfrm>
          <a:prstGeom prst="rect">
            <a:avLst/>
          </a:prstGeom>
          <a:noFill/>
        </p:spPr>
        <p:txBody>
          <a:bodyPr wrap="square">
            <a:spAutoFit/>
          </a:bodyPr>
          <a:lstStyle/>
          <a:p>
            <a:r>
              <a:rPr lang="en-US" sz="1800" dirty="0">
                <a:solidFill>
                  <a:srgbClr val="222222"/>
                </a:solidFill>
                <a:effectLst/>
                <a:latin typeface="Times New Roman" panose="02020603050405020304" pitchFamily="18" charset="0"/>
                <a:ea typeface="Times New Roman" panose="02020603050405020304" pitchFamily="18" charset="0"/>
              </a:rPr>
              <a:t>Pandas </a:t>
            </a:r>
            <a:r>
              <a:rPr lang="en-US" sz="1800" b="1" dirty="0" err="1">
                <a:solidFill>
                  <a:srgbClr val="222222"/>
                </a:solidFill>
                <a:effectLst/>
                <a:latin typeface="Times New Roman" panose="02020603050405020304" pitchFamily="18" charset="0"/>
                <a:ea typeface="Times New Roman" panose="02020603050405020304" pitchFamily="18" charset="0"/>
              </a:rPr>
              <a:t>drop_duplicate</a:t>
            </a:r>
            <a:r>
              <a:rPr lang="en-US" sz="1800" b="1" dirty="0">
                <a:solidFill>
                  <a:srgbClr val="222222"/>
                </a:solidFill>
                <a:effectLst/>
                <a:latin typeface="Times New Roman" panose="02020603050405020304" pitchFamily="18" charset="0"/>
                <a:ea typeface="Times New Roman" panose="02020603050405020304" pitchFamily="18" charset="0"/>
              </a:rPr>
              <a:t>() </a:t>
            </a:r>
            <a:r>
              <a:rPr lang="en-US" sz="1800" dirty="0">
                <a:solidFill>
                  <a:srgbClr val="222222"/>
                </a:solidFill>
                <a:effectLst/>
                <a:latin typeface="Times New Roman" panose="02020603050405020304" pitchFamily="18" charset="0"/>
                <a:ea typeface="Times New Roman" panose="02020603050405020304" pitchFamily="18" charset="0"/>
              </a:rPr>
              <a:t>method helps to remove duplicate entries</a:t>
            </a:r>
            <a:endParaRPr lang="en-US" dirty="0"/>
          </a:p>
        </p:txBody>
      </p:sp>
      <p:pic>
        <p:nvPicPr>
          <p:cNvPr id="25" name="Picture 24" descr="A black background with blue and yellow text&#10;&#10;Description automatically generated">
            <a:extLst>
              <a:ext uri="{FF2B5EF4-FFF2-40B4-BE49-F238E27FC236}">
                <a16:creationId xmlns:a16="http://schemas.microsoft.com/office/drawing/2014/main" id="{E8AA5922-4E4E-92C6-CEFD-7AF9F14C2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150" y="4897904"/>
            <a:ext cx="5810250" cy="702310"/>
          </a:xfrm>
          <a:prstGeom prst="rect">
            <a:avLst/>
          </a:prstGeom>
        </p:spPr>
      </p:pic>
      <p:sp>
        <p:nvSpPr>
          <p:cNvPr id="27" name="Arrow: Right 26">
            <a:extLst>
              <a:ext uri="{FF2B5EF4-FFF2-40B4-BE49-F238E27FC236}">
                <a16:creationId xmlns:a16="http://schemas.microsoft.com/office/drawing/2014/main" id="{5657E07B-FCBF-F747-7403-A900CFEEBA83}"/>
              </a:ext>
            </a:extLst>
          </p:cNvPr>
          <p:cNvSpPr/>
          <p:nvPr/>
        </p:nvSpPr>
        <p:spPr>
          <a:xfrm>
            <a:off x="4389722" y="3171231"/>
            <a:ext cx="1409546" cy="5155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70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5953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cleaning </a:t>
            </a:r>
          </a:p>
        </p:txBody>
      </p:sp>
      <p:sp>
        <p:nvSpPr>
          <p:cNvPr id="4" name="TextBox 3">
            <a:extLst>
              <a:ext uri="{FF2B5EF4-FFF2-40B4-BE49-F238E27FC236}">
                <a16:creationId xmlns:a16="http://schemas.microsoft.com/office/drawing/2014/main" id="{2FA40D68-1672-F990-895D-0CE66EFE9799}"/>
              </a:ext>
            </a:extLst>
          </p:cNvPr>
          <p:cNvSpPr txBox="1"/>
          <p:nvPr/>
        </p:nvSpPr>
        <p:spPr>
          <a:xfrm>
            <a:off x="150772" y="1390827"/>
            <a:ext cx="6104020" cy="923330"/>
          </a:xfrm>
          <a:prstGeom prst="rect">
            <a:avLst/>
          </a:prstGeom>
          <a:noFill/>
        </p:spPr>
        <p:txBody>
          <a:bodyPr wrap="square">
            <a:spAutoFit/>
          </a:bodyPr>
          <a:lstStyle/>
          <a:p>
            <a:r>
              <a:rPr lang="en-US" sz="1800" b="1" dirty="0">
                <a:solidFill>
                  <a:srgbClr val="222222"/>
                </a:solidFill>
                <a:effectLst/>
                <a:latin typeface="Times New Roman" panose="02020603050405020304" pitchFamily="18" charset="0"/>
                <a:ea typeface="Times New Roman" panose="02020603050405020304" pitchFamily="18" charset="0"/>
              </a:rPr>
              <a:t>Secondly,</a:t>
            </a:r>
            <a:r>
              <a:rPr lang="en-US" sz="1800" dirty="0">
                <a:solidFill>
                  <a:srgbClr val="222222"/>
                </a:solidFill>
                <a:effectLst/>
                <a:latin typeface="Times New Roman" panose="02020603050405020304" pitchFamily="18" charset="0"/>
                <a:ea typeface="Times New Roman" panose="02020603050405020304" pitchFamily="18" charset="0"/>
              </a:rPr>
              <a:t> we should check the number of missing values in each column and the percentage of missing values in the columns</a:t>
            </a:r>
            <a:endParaRPr lang="en-US" dirty="0"/>
          </a:p>
        </p:txBody>
      </p:sp>
      <p:pic>
        <p:nvPicPr>
          <p:cNvPr id="6" name="Picture 5" descr="A black rectangular object with white text&#10;&#10;Description automatically generated">
            <a:extLst>
              <a:ext uri="{FF2B5EF4-FFF2-40B4-BE49-F238E27FC236}">
                <a16:creationId xmlns:a16="http://schemas.microsoft.com/office/drawing/2014/main" id="{0BC3AB86-7FAA-2183-AC0B-AF44965B0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72" y="2483819"/>
            <a:ext cx="5592302" cy="614045"/>
          </a:xfrm>
          <a:prstGeom prst="rect">
            <a:avLst/>
          </a:prstGeom>
        </p:spPr>
      </p:pic>
      <p:pic>
        <p:nvPicPr>
          <p:cNvPr id="9" name="Picture 8" descr="A computer code with text&#10;&#10;Description automatically generated with medium confidence">
            <a:extLst>
              <a:ext uri="{FF2B5EF4-FFF2-40B4-BE49-F238E27FC236}">
                <a16:creationId xmlns:a16="http://schemas.microsoft.com/office/drawing/2014/main" id="{305FF2BA-DE01-2E14-8962-2101E4E27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95" y="3423794"/>
            <a:ext cx="4857750" cy="78359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D2622361-AF2C-CA40-F71A-46F0185BE6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998" y="859224"/>
            <a:ext cx="3042920" cy="547587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A5B2A9A-E4B9-0912-5FFC-0A2B9E100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3278" y="855297"/>
            <a:ext cx="2872740" cy="5475876"/>
          </a:xfrm>
          <a:prstGeom prst="rect">
            <a:avLst/>
          </a:prstGeom>
        </p:spPr>
      </p:pic>
    </p:spTree>
    <p:extLst>
      <p:ext uri="{BB962C8B-B14F-4D97-AF65-F5344CB8AC3E}">
        <p14:creationId xmlns:p14="http://schemas.microsoft.com/office/powerpoint/2010/main" val="175929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 Data</a:t>
            </a:r>
          </a:p>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2" name="TextBox 1">
            <a:extLst>
              <a:ext uri="{FF2B5EF4-FFF2-40B4-BE49-F238E27FC236}">
                <a16:creationId xmlns:a16="http://schemas.microsoft.com/office/drawing/2014/main" id="{0A0D3B40-8C28-621D-57C4-2CCFCC04D32D}"/>
              </a:ext>
            </a:extLst>
          </p:cNvPr>
          <p:cNvSpPr txBox="1"/>
          <p:nvPr/>
        </p:nvSpPr>
        <p:spPr>
          <a:xfrm>
            <a:off x="417095" y="772197"/>
            <a:ext cx="15953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cleaning </a:t>
            </a:r>
          </a:p>
        </p:txBody>
      </p:sp>
      <p:sp>
        <p:nvSpPr>
          <p:cNvPr id="5" name="TextBox 4">
            <a:extLst>
              <a:ext uri="{FF2B5EF4-FFF2-40B4-BE49-F238E27FC236}">
                <a16:creationId xmlns:a16="http://schemas.microsoft.com/office/drawing/2014/main" id="{57B7DAF4-67A6-07BD-733A-E2015CD6AD1A}"/>
              </a:ext>
            </a:extLst>
          </p:cNvPr>
          <p:cNvSpPr txBox="1"/>
          <p:nvPr/>
        </p:nvSpPr>
        <p:spPr>
          <a:xfrm>
            <a:off x="-252662" y="1353734"/>
            <a:ext cx="6104020" cy="665118"/>
          </a:xfrm>
          <a:prstGeom prst="rect">
            <a:avLst/>
          </a:prstGeom>
          <a:noFill/>
        </p:spPr>
        <p:txBody>
          <a:bodyPr wrap="square">
            <a:spAutoFit/>
          </a:bodyPr>
          <a:lstStyle/>
          <a:p>
            <a:pPr marL="457200" marR="0">
              <a:lnSpc>
                <a:spcPct val="107000"/>
              </a:lnSpc>
              <a:spcBef>
                <a:spcPts val="0"/>
              </a:spcBef>
              <a:spcAft>
                <a:spcPts val="800"/>
              </a:spcAft>
              <a:tabLst>
                <a:tab pos="4810760" algn="l"/>
              </a:tabLst>
            </a:pPr>
            <a:r>
              <a:rPr lang="en-US" sz="1800" dirty="0">
                <a:solidFill>
                  <a:srgbClr val="222222"/>
                </a:solidFill>
                <a:effectLst/>
                <a:latin typeface="Times New Roman" panose="02020603050405020304" pitchFamily="18" charset="0"/>
                <a:ea typeface="Times New Roman" panose="02020603050405020304" pitchFamily="18" charset="0"/>
              </a:rPr>
              <a:t>Column company holds 94% missing data, so we can drop that column.</a:t>
            </a:r>
            <a:endParaRPr lang="en-US" sz="1800" dirty="0">
              <a:effectLst/>
              <a:latin typeface="Times New Roman" panose="02020603050405020304" pitchFamily="18" charset="0"/>
              <a:ea typeface="Times New Roman" panose="02020603050405020304" pitchFamily="18" charset="0"/>
            </a:endParaRPr>
          </a:p>
        </p:txBody>
      </p:sp>
      <p:pic>
        <p:nvPicPr>
          <p:cNvPr id="13" name="Picture 12" descr="A close-up of a computer screen&#10;&#10;Description automatically generated">
            <a:extLst>
              <a:ext uri="{FF2B5EF4-FFF2-40B4-BE49-F238E27FC236}">
                <a16:creationId xmlns:a16="http://schemas.microsoft.com/office/drawing/2014/main" id="{951576D8-962B-91E0-311D-4DD39C0BB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95" y="2569969"/>
            <a:ext cx="4305300" cy="559435"/>
          </a:xfrm>
          <a:prstGeom prst="rect">
            <a:avLst/>
          </a:prstGeom>
        </p:spPr>
      </p:pic>
      <p:sp>
        <p:nvSpPr>
          <p:cNvPr id="16" name="TextBox 15">
            <a:extLst>
              <a:ext uri="{FF2B5EF4-FFF2-40B4-BE49-F238E27FC236}">
                <a16:creationId xmlns:a16="http://schemas.microsoft.com/office/drawing/2014/main" id="{41A0F801-2FE0-E268-67FB-98C4574BBC22}"/>
              </a:ext>
            </a:extLst>
          </p:cNvPr>
          <p:cNvSpPr txBox="1"/>
          <p:nvPr/>
        </p:nvSpPr>
        <p:spPr>
          <a:xfrm>
            <a:off x="0" y="3538186"/>
            <a:ext cx="6232358" cy="368755"/>
          </a:xfrm>
          <a:prstGeom prst="rect">
            <a:avLst/>
          </a:prstGeom>
          <a:noFill/>
        </p:spPr>
        <p:txBody>
          <a:bodyPr wrap="square">
            <a:spAutoFit/>
          </a:bodyPr>
          <a:lstStyle/>
          <a:p>
            <a:pPr marL="457200" marR="0">
              <a:lnSpc>
                <a:spcPct val="107000"/>
              </a:lnSpc>
              <a:spcBef>
                <a:spcPts val="0"/>
              </a:spcBef>
              <a:spcAft>
                <a:spcPts val="800"/>
              </a:spcAft>
            </a:pPr>
            <a:r>
              <a:rPr lang="en-US" sz="1800" dirty="0">
                <a:effectLst/>
                <a:highlight>
                  <a:srgbClr val="FFFFFF"/>
                </a:highlight>
                <a:latin typeface="Times New Roman" panose="02020603050405020304" pitchFamily="18" charset="0"/>
                <a:ea typeface="Times New Roman" panose="02020603050405020304" pitchFamily="18" charset="0"/>
              </a:rPr>
              <a:t>Now we check the result after dropped  </a:t>
            </a:r>
            <a:endParaRPr lang="en-US" sz="1800" dirty="0">
              <a:effectLst/>
              <a:latin typeface="Times New Roman" panose="02020603050405020304" pitchFamily="18" charset="0"/>
              <a:ea typeface="Times New Roman" panose="02020603050405020304" pitchFamily="18" charset="0"/>
            </a:endParaRPr>
          </a:p>
        </p:txBody>
      </p:sp>
      <p:pic>
        <p:nvPicPr>
          <p:cNvPr id="17" name="Picture 16" descr="A screenshot of a computer screen&#10;&#10;Description automatically generated">
            <a:extLst>
              <a:ext uri="{FF2B5EF4-FFF2-40B4-BE49-F238E27FC236}">
                <a16:creationId xmlns:a16="http://schemas.microsoft.com/office/drawing/2014/main" id="{E7612BC1-A084-44D0-2FF5-D57621EBB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06" y="937734"/>
            <a:ext cx="3004336" cy="5323439"/>
          </a:xfrm>
          <a:prstGeom prst="rect">
            <a:avLst/>
          </a:prstGeom>
        </p:spPr>
      </p:pic>
      <p:pic>
        <p:nvPicPr>
          <p:cNvPr id="21" name="Picture 20">
            <a:extLst>
              <a:ext uri="{FF2B5EF4-FFF2-40B4-BE49-F238E27FC236}">
                <a16:creationId xmlns:a16="http://schemas.microsoft.com/office/drawing/2014/main" id="{BCAEB186-3FCB-CE60-0873-00565D9B2EC0}"/>
              </a:ext>
            </a:extLst>
          </p:cNvPr>
          <p:cNvPicPr>
            <a:picLocks noChangeAspect="1"/>
          </p:cNvPicPr>
          <p:nvPr/>
        </p:nvPicPr>
        <p:blipFill>
          <a:blip r:embed="rId5"/>
          <a:stretch>
            <a:fillRect/>
          </a:stretch>
        </p:blipFill>
        <p:spPr>
          <a:xfrm>
            <a:off x="4402928" y="4225348"/>
            <a:ext cx="2543530" cy="1771897"/>
          </a:xfrm>
          <a:prstGeom prst="rect">
            <a:avLst/>
          </a:prstGeom>
        </p:spPr>
      </p:pic>
    </p:spTree>
    <p:extLst>
      <p:ext uri="{BB962C8B-B14F-4D97-AF65-F5344CB8AC3E}">
        <p14:creationId xmlns:p14="http://schemas.microsoft.com/office/powerpoint/2010/main" val="674145897"/>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239</TotalTime>
  <Words>2488</Words>
  <Application>Microsoft Office PowerPoint</Application>
  <PresentationFormat>Widescreen</PresentationFormat>
  <Paragraphs>275</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Cambria Math</vt:lpstr>
      <vt:lpstr>Century Gothic</vt:lpstr>
      <vt:lpstr>Segoe UI Light</vt:lpstr>
      <vt:lpstr>Söhne</vt:lpstr>
      <vt:lpstr>Symbol</vt:lpstr>
      <vt:lpstr>Times New Roman</vt:lpstr>
      <vt:lpstr>Wingdings</vt:lpstr>
      <vt:lpstr>Office Theme</vt:lpstr>
      <vt:lpstr>Project Analysis Presentation</vt:lpstr>
      <vt:lpstr>Project analysis slide 2</vt:lpstr>
      <vt:lpstr>Project analysis slide 3</vt:lpstr>
      <vt:lpstr>Project analysis slide 3</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4</vt:lpstr>
      <vt:lpstr>Project analysis slide 8</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Bui Quang Vu</dc:creator>
  <cp:lastModifiedBy>Bui Quang Vu</cp:lastModifiedBy>
  <cp:revision>3</cp:revision>
  <dcterms:created xsi:type="dcterms:W3CDTF">2023-08-17T12:15:26Z</dcterms:created>
  <dcterms:modified xsi:type="dcterms:W3CDTF">2023-08-18T04:35:44Z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